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899" r:id="rId3"/>
    <p:sldId id="937" r:id="rId4"/>
    <p:sldId id="900" r:id="rId5"/>
    <p:sldId id="901" r:id="rId6"/>
    <p:sldId id="902" r:id="rId7"/>
    <p:sldId id="903" r:id="rId8"/>
    <p:sldId id="904" r:id="rId9"/>
    <p:sldId id="905" r:id="rId10"/>
    <p:sldId id="906" r:id="rId11"/>
    <p:sldId id="907" r:id="rId12"/>
    <p:sldId id="908" r:id="rId13"/>
    <p:sldId id="909" r:id="rId14"/>
    <p:sldId id="910" r:id="rId15"/>
    <p:sldId id="911" r:id="rId16"/>
    <p:sldId id="912" r:id="rId17"/>
    <p:sldId id="913" r:id="rId18"/>
    <p:sldId id="914" r:id="rId19"/>
    <p:sldId id="915" r:id="rId20"/>
    <p:sldId id="916" r:id="rId21"/>
    <p:sldId id="917" r:id="rId22"/>
    <p:sldId id="918" r:id="rId23"/>
    <p:sldId id="919" r:id="rId24"/>
    <p:sldId id="920" r:id="rId25"/>
    <p:sldId id="921" r:id="rId26"/>
    <p:sldId id="922" r:id="rId27"/>
    <p:sldId id="923" r:id="rId28"/>
    <p:sldId id="924" r:id="rId29"/>
    <p:sldId id="925" r:id="rId30"/>
    <p:sldId id="926" r:id="rId31"/>
    <p:sldId id="927" r:id="rId32"/>
    <p:sldId id="928" r:id="rId33"/>
    <p:sldId id="929" r:id="rId34"/>
    <p:sldId id="93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/>
    <p:restoredTop sz="87619"/>
  </p:normalViewPr>
  <p:slideViewPr>
    <p:cSldViewPr snapToGrid="0" snapToObjects="1">
      <p:cViewPr varScale="1">
        <p:scale>
          <a:sx n="107" d="100"/>
          <a:sy n="107" d="100"/>
        </p:scale>
        <p:origin x="10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08560-D411-F740-AE1F-60A2E9ED51B2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72E8C-6A6C-B94C-9423-6841DE920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2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199-831D-3D49-B8F6-D8C1EC924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6F153-4F38-9048-8C81-3F04838A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C31C2-1DB6-E346-9619-891CC83D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CD05-7A0B-8A48-86C5-8AA2D321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85131-8546-5748-B5B3-C1F7EAA98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82C2-E18C-514E-86C3-261CFBD1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9FC63-74B2-5F4D-A146-B1ABDDC52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AA595-7E34-BD4B-B4F2-466C45CC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C65BE-7BB6-9C47-934D-843C1E48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FECF-BBEC-0F49-936B-E6569357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2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6913-43DA-D74E-839F-4AFF7FD32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4CA5-EC5E-C043-AB42-4391E22F8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8A826-C806-B04F-A7BA-7F5D30AD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C59F-1D00-5A4A-8B93-60214B98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98FA-A542-C545-B085-795ECD1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8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59BC-8B79-554B-A086-AF561B54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467B-D11E-4E4D-B94C-E23F6AC3D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D76-A4A8-D94F-A421-92499B61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EA21-96BB-8047-B66D-AF08A7AC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B9B81-DCEE-5043-A152-67414DBF0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1E66-5440-A84B-AF4E-3E58A430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414DB-D92B-9840-A4D7-B474FD7FA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CD5C-BBA1-6443-A582-EAC3E07E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22053-D721-B44D-9FAF-12CD486F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ACD55-B47B-8543-968C-57C9AC42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7078-6153-404A-ADCE-5223503D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2580-7BE5-B34F-8B12-F48FC1C36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F12C-FA93-E84F-B487-32A9BB02A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D947-60D8-2447-A843-BCE6E079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57041-FF86-2F44-ACB1-6295A2E5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F616A-2007-FD43-9042-99B222AD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D63B-9ED2-9A49-87CC-99B2344E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DAF6-BF09-5145-A08B-C82C4B98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6789E-A5B9-CD40-BD86-19C7A7B9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84A36-E126-9543-A28B-6A0890652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2F21F-D3F3-D546-A0BC-D61CDBB8F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0C6C82-1813-5D4C-B602-A27D6800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4/13/21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E4171-468C-1F45-ABCC-5604503C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6F036-6598-CA4A-995C-970BE997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2D19-BEAA-6545-9D84-AE244992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39399-390D-F04B-9DE5-525569EE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4/13/21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E20C0-3A07-3040-9843-30DE883C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EFC3B-6C47-F74D-9D39-B7A919D5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2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AE581-8D96-6741-BD5F-25300590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4/13/21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BBAB6-6200-4F41-97EA-103E55C9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1D92C-75B3-E541-B0E0-DC54E0B9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8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6132-5C6C-2049-AEE4-D5A195C3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4278-7BDB-7840-8215-6E8CEB0C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88B1E-4F8C-8347-A672-834A37082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B6DFA-36C8-CF45-818B-61E37590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BE88D-2B76-9443-9E72-9D4D99C0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40066-36EE-8D40-BD91-7421E1A4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13D9-7D2A-5142-8E59-899CB93E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D066D-9835-3E4C-8C70-AF205FA4D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A47F2-4FF5-7644-8624-7CD427E86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B5DEE-8710-1B43-836A-3C880237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4/13/21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F8D74-BD04-124F-94D4-8A55A8E5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62E51-737B-3943-BDD7-F5E07EDC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6D9CE-D1A9-0347-85B7-5018CFF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41459-7B43-B848-A136-3ADDA0D1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1887A-4D59-3341-95C3-CD02A174E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851A9-3C6A-0F48-B8DC-4A34E0570A7E}" type="datetimeFigureOut">
              <a:rPr lang="en-US" smtClean="0"/>
              <a:t>4/13/21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E6E18-2BA3-8A42-AE00-7337CE370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AA5D-375C-2546-AB92-496E11C68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6.png"/><Relationship Id="rId3" Type="http://schemas.openxmlformats.org/officeDocument/2006/relationships/tags" Target="../tags/tag2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35.png"/><Relationship Id="rId5" Type="http://schemas.openxmlformats.org/officeDocument/2006/relationships/tags" Target="../tags/tag25.xml"/><Relationship Id="rId10" Type="http://schemas.openxmlformats.org/officeDocument/2006/relationships/image" Target="../media/image13.png"/><Relationship Id="rId4" Type="http://schemas.openxmlformats.org/officeDocument/2006/relationships/tags" Target="../tags/tag24.xml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29.xml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1.png"/><Relationship Id="rId5" Type="http://schemas.openxmlformats.org/officeDocument/2006/relationships/tags" Target="../tags/tag31.xml"/><Relationship Id="rId10" Type="http://schemas.openxmlformats.org/officeDocument/2006/relationships/image" Target="../media/image40.png"/><Relationship Id="rId4" Type="http://schemas.openxmlformats.org/officeDocument/2006/relationships/tags" Target="../tags/tag30.xml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image" Target="../media/image29.png"/><Relationship Id="rId17" Type="http://schemas.openxmlformats.org/officeDocument/2006/relationships/image" Target="../media/image47.png"/><Relationship Id="rId2" Type="http://schemas.openxmlformats.org/officeDocument/2006/relationships/tags" Target="../tags/tag33.xml"/><Relationship Id="rId16" Type="http://schemas.openxmlformats.org/officeDocument/2006/relationships/image" Target="../media/image46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42.png"/><Relationship Id="rId5" Type="http://schemas.openxmlformats.org/officeDocument/2006/relationships/tags" Target="../tags/tag36.xml"/><Relationship Id="rId15" Type="http://schemas.openxmlformats.org/officeDocument/2006/relationships/image" Target="../media/image4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9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43.xml"/><Relationship Id="rId7" Type="http://schemas.openxmlformats.org/officeDocument/2006/relationships/image" Target="../media/image51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.xml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image" Target="../media/image54.png"/><Relationship Id="rId18" Type="http://schemas.openxmlformats.org/officeDocument/2006/relationships/image" Target="../media/image58.png"/><Relationship Id="rId3" Type="http://schemas.openxmlformats.org/officeDocument/2006/relationships/tags" Target="../tags/tag47.xml"/><Relationship Id="rId21" Type="http://schemas.openxmlformats.org/officeDocument/2006/relationships/image" Target="../media/image60.png"/><Relationship Id="rId7" Type="http://schemas.openxmlformats.org/officeDocument/2006/relationships/tags" Target="../tags/tag51.xml"/><Relationship Id="rId12" Type="http://schemas.openxmlformats.org/officeDocument/2006/relationships/image" Target="../media/image53.png"/><Relationship Id="rId17" Type="http://schemas.openxmlformats.org/officeDocument/2006/relationships/image" Target="../media/image57.png"/><Relationship Id="rId2" Type="http://schemas.openxmlformats.org/officeDocument/2006/relationships/tags" Target="../tags/tag46.xml"/><Relationship Id="rId16" Type="http://schemas.openxmlformats.org/officeDocument/2006/relationships/image" Target="../media/image29.png"/><Relationship Id="rId20" Type="http://schemas.openxmlformats.org/officeDocument/2006/relationships/image" Target="../media/image59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9.xml"/><Relationship Id="rId15" Type="http://schemas.openxmlformats.org/officeDocument/2006/relationships/image" Target="../media/image56.png"/><Relationship Id="rId10" Type="http://schemas.openxmlformats.org/officeDocument/2006/relationships/tags" Target="../tags/tag54.xml"/><Relationship Id="rId19" Type="http://schemas.openxmlformats.org/officeDocument/2006/relationships/image" Target="../media/image44.png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62.xml"/><Relationship Id="rId13" Type="http://schemas.openxmlformats.org/officeDocument/2006/relationships/image" Target="../media/image61.png"/><Relationship Id="rId18" Type="http://schemas.openxmlformats.org/officeDocument/2006/relationships/image" Target="../media/image57.png"/><Relationship Id="rId3" Type="http://schemas.openxmlformats.org/officeDocument/2006/relationships/tags" Target="../tags/tag57.xml"/><Relationship Id="rId21" Type="http://schemas.openxmlformats.org/officeDocument/2006/relationships/image" Target="../media/image59.png"/><Relationship Id="rId7" Type="http://schemas.openxmlformats.org/officeDocument/2006/relationships/tags" Target="../tags/tag61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29.png"/><Relationship Id="rId2" Type="http://schemas.openxmlformats.org/officeDocument/2006/relationships/tags" Target="../tags/tag56.xml"/><Relationship Id="rId16" Type="http://schemas.openxmlformats.org/officeDocument/2006/relationships/image" Target="../media/image56.png"/><Relationship Id="rId20" Type="http://schemas.openxmlformats.org/officeDocument/2006/relationships/image" Target="../media/image44.png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tags" Target="../tags/tag65.xml"/><Relationship Id="rId5" Type="http://schemas.openxmlformats.org/officeDocument/2006/relationships/tags" Target="../tags/tag59.xml"/><Relationship Id="rId15" Type="http://schemas.openxmlformats.org/officeDocument/2006/relationships/image" Target="../media/image55.png"/><Relationship Id="rId23" Type="http://schemas.openxmlformats.org/officeDocument/2006/relationships/image" Target="../media/image62.png"/><Relationship Id="rId10" Type="http://schemas.openxmlformats.org/officeDocument/2006/relationships/tags" Target="../tags/tag64.xml"/><Relationship Id="rId19" Type="http://schemas.openxmlformats.org/officeDocument/2006/relationships/image" Target="../media/image58.png"/><Relationship Id="rId4" Type="http://schemas.openxmlformats.org/officeDocument/2006/relationships/tags" Target="../tags/tag58.xml"/><Relationship Id="rId9" Type="http://schemas.openxmlformats.org/officeDocument/2006/relationships/tags" Target="../tags/tag63.xml"/><Relationship Id="rId14" Type="http://schemas.openxmlformats.org/officeDocument/2006/relationships/image" Target="../media/image54.png"/><Relationship Id="rId22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68.xml"/><Relationship Id="rId7" Type="http://schemas.openxmlformats.org/officeDocument/2006/relationships/image" Target="../media/image60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tags" Target="../tags/tag73.xml"/><Relationship Id="rId21" Type="http://schemas.openxmlformats.org/officeDocument/2006/relationships/image" Target="../media/image74.png"/><Relationship Id="rId7" Type="http://schemas.openxmlformats.org/officeDocument/2006/relationships/tags" Target="../tags/tag77.xml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tags" Target="../tags/tag72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75.xml"/><Relationship Id="rId15" Type="http://schemas.openxmlformats.org/officeDocument/2006/relationships/image" Target="../media/image68.png"/><Relationship Id="rId23" Type="http://schemas.openxmlformats.org/officeDocument/2006/relationships/image" Target="../media/image76.emf"/><Relationship Id="rId10" Type="http://schemas.openxmlformats.org/officeDocument/2006/relationships/tags" Target="../tags/tag80.xml"/><Relationship Id="rId19" Type="http://schemas.openxmlformats.org/officeDocument/2006/relationships/image" Target="../media/image72.png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image" Target="../media/image67.png"/><Relationship Id="rId22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85.xml"/><Relationship Id="rId7" Type="http://schemas.openxmlformats.org/officeDocument/2006/relationships/image" Target="../media/image81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8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6.xml"/><Relationship Id="rId9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Image:Thomasbayes.jpg" TargetMode="External"/><Relationship Id="rId3" Type="http://schemas.openxmlformats.org/officeDocument/2006/relationships/tags" Target="../tags/tag91.xml"/><Relationship Id="rId7" Type="http://schemas.openxmlformats.org/officeDocument/2006/relationships/image" Target="../media/image87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5" Type="http://schemas.openxmlformats.org/officeDocument/2006/relationships/image" Target="../media/image14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14.png"/><Relationship Id="rId17" Type="http://schemas.openxmlformats.org/officeDocument/2006/relationships/image" Target="../media/image21.png"/><Relationship Id="rId2" Type="http://schemas.openxmlformats.org/officeDocument/2006/relationships/tags" Target="../tags/tag4.xml"/><Relationship Id="rId16" Type="http://schemas.openxmlformats.org/officeDocument/2006/relationships/image" Target="../media/image20.pn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13.png"/><Relationship Id="rId5" Type="http://schemas.openxmlformats.org/officeDocument/2006/relationships/tags" Target="../tags/tag7.xml"/><Relationship Id="rId15" Type="http://schemas.openxmlformats.org/officeDocument/2006/relationships/image" Target="../media/image19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3.png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8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7.png"/><Relationship Id="rId5" Type="http://schemas.openxmlformats.org/officeDocument/2006/relationships/tags" Target="../tags/tag16.xml"/><Relationship Id="rId10" Type="http://schemas.openxmlformats.org/officeDocument/2006/relationships/image" Target="../media/image26.png"/><Relationship Id="rId4" Type="http://schemas.openxmlformats.org/officeDocument/2006/relationships/tags" Target="../tags/tag15.xml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28C4-E25A-B445-8EFF-7458B8A1B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72"/>
            <a:ext cx="12192000" cy="1655763"/>
          </a:xfrm>
        </p:spPr>
        <p:txBody>
          <a:bodyPr>
            <a:normAutofit/>
          </a:bodyPr>
          <a:lstStyle/>
          <a:p>
            <a:r>
              <a:rPr lang="en-US" sz="4800" dirty="0"/>
              <a:t>Artificial </a:t>
            </a:r>
            <a:br>
              <a:rPr lang="en-US" sz="4800" dirty="0"/>
            </a:br>
            <a:r>
              <a:rPr lang="en-US" sz="4800" dirty="0"/>
              <a:t>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91C0F-1516-D942-B08D-B0EEED0ED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2803" y="5176799"/>
            <a:ext cx="4521200" cy="1655762"/>
          </a:xfrm>
        </p:spPr>
        <p:txBody>
          <a:bodyPr>
            <a:noAutofit/>
          </a:bodyPr>
          <a:lstStyle/>
          <a:p>
            <a:r>
              <a:rPr lang="en-US" sz="2200" dirty="0"/>
              <a:t>CS 444 – Spring 2021</a:t>
            </a:r>
          </a:p>
          <a:p>
            <a:r>
              <a:rPr lang="en-US" sz="2200" dirty="0"/>
              <a:t>Dr. Kevin Molloy</a:t>
            </a:r>
          </a:p>
          <a:p>
            <a:r>
              <a:rPr lang="en-US" sz="2200" dirty="0"/>
              <a:t>Department of Computer Science</a:t>
            </a:r>
          </a:p>
          <a:p>
            <a:r>
              <a:rPr lang="en-US" sz="2200" dirty="0"/>
              <a:t>James Madison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B060D-421A-4941-A1CD-F9539C03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05" y="300277"/>
            <a:ext cx="1554768" cy="155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82D3F-E77A-1448-B9F0-1803FE5D7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" y="150089"/>
            <a:ext cx="1841674" cy="2821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356A4-8E34-A645-AA41-C3E432B55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375" y="2652352"/>
            <a:ext cx="2065722" cy="155329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CEDD45D-A7F7-014E-9967-E6D61F10F737}"/>
              </a:ext>
            </a:extLst>
          </p:cNvPr>
          <p:cNvSpPr txBox="1">
            <a:spLocks/>
          </p:cNvSpPr>
          <p:nvPr/>
        </p:nvSpPr>
        <p:spPr>
          <a:xfrm>
            <a:off x="9269259" y="6200384"/>
            <a:ext cx="3067789" cy="65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D1F2F-54E2-A049-9F4B-4FBA8D52FDE1}"/>
              </a:ext>
            </a:extLst>
          </p:cNvPr>
          <p:cNvSpPr txBox="1"/>
          <p:nvPr/>
        </p:nvSpPr>
        <p:spPr>
          <a:xfrm>
            <a:off x="8392438" y="6374494"/>
            <a:ext cx="3614368" cy="4883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/>
              <a:t>Much of this lecture is taken from </a:t>
            </a:r>
          </a:p>
          <a:p>
            <a:r>
              <a:rPr lang="en-US" sz="1200" dirty="0"/>
              <a:t>Dan Klein and Pieter </a:t>
            </a:r>
            <a:r>
              <a:rPr lang="en-US" sz="1200" dirty="0" err="1"/>
              <a:t>Abbeel</a:t>
            </a:r>
            <a:r>
              <a:rPr lang="en-US" sz="1200" dirty="0"/>
              <a:t> AI class at UC Berkeley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A9A0E1-7083-2D41-BEC7-6F1703AA283A}"/>
              </a:ext>
            </a:extLst>
          </p:cNvPr>
          <p:cNvSpPr txBox="1">
            <a:spLocks/>
          </p:cNvSpPr>
          <p:nvPr/>
        </p:nvSpPr>
        <p:spPr>
          <a:xfrm>
            <a:off x="-185194" y="4205646"/>
            <a:ext cx="12192000" cy="9535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Probabilities</a:t>
            </a: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32851-3BD8-F34E-B5DF-4AC21A729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985" y="1680935"/>
            <a:ext cx="2934030" cy="290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3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Probabilistic Models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95041DD-C371-CE49-B02C-80D957E30D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4328" y="1219200"/>
            <a:ext cx="5278437" cy="4800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A probabilistic model is a joint distribution over a set of random variables</a:t>
            </a:r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Probabilistic models: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(Random) variables with domains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Assignments are called </a:t>
            </a:r>
            <a:r>
              <a:rPr lang="en-US" sz="1800" i="1" dirty="0"/>
              <a:t>outcomes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Joint distributions: say whether assignments (outcomes) are likely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i="1" dirty="0"/>
              <a:t>Normalized:</a:t>
            </a:r>
            <a:r>
              <a:rPr lang="en-US" sz="1800" dirty="0"/>
              <a:t> sum to 1.0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Ideally: only certain variables directly interact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Variables with domains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Constraints: state whether assignments are possible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Ideally: only certain variables directly interact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graphicFrame>
        <p:nvGraphicFramePr>
          <p:cNvPr id="6" name="Group 240">
            <a:extLst>
              <a:ext uri="{FF2B5EF4-FFF2-40B4-BE49-F238E27FC236}">
                <a16:creationId xmlns:a16="http://schemas.microsoft.com/office/drawing/2014/main" id="{2462B7C3-32E7-DD4A-AB75-D09A2270D0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458226"/>
              </p:ext>
            </p:extLst>
          </p:nvPr>
        </p:nvGraphicFramePr>
        <p:xfrm>
          <a:off x="5774678" y="155892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Group 242">
            <a:extLst>
              <a:ext uri="{FF2B5EF4-FFF2-40B4-BE49-F238E27FC236}">
                <a16:creationId xmlns:a16="http://schemas.microsoft.com/office/drawing/2014/main" id="{A91D18B2-3B36-6F48-AFFC-4ACD0D209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68197"/>
              </p:ext>
            </p:extLst>
          </p:nvPr>
        </p:nvGraphicFramePr>
        <p:xfrm>
          <a:off x="5766740" y="42068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6">
            <a:extLst>
              <a:ext uri="{FF2B5EF4-FFF2-40B4-BE49-F238E27FC236}">
                <a16:creationId xmlns:a16="http://schemas.microsoft.com/office/drawing/2014/main" id="{28F0A8FF-DA33-0941-BC74-DDB161820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578" y="1076325"/>
            <a:ext cx="240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Distribution over T,W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FFB71F-74E8-F448-B4C0-B12AE3328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215" y="3740150"/>
            <a:ext cx="2389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Constraint over T,W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271236-0AE9-B349-B896-75AEB77382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777" y="4071249"/>
            <a:ext cx="2621134" cy="20390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6094F2-D086-C049-AA52-04DB744E18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187" y="1457965"/>
            <a:ext cx="2962741" cy="208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4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Events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6D749C9-7529-5C47-AB7B-2E8C64049F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28305" y="1333178"/>
            <a:ext cx="5937860" cy="5023169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An </a:t>
            </a:r>
            <a:r>
              <a:rPr lang="en-US" sz="2800" i="1" dirty="0"/>
              <a:t>event</a:t>
            </a:r>
            <a:r>
              <a:rPr lang="en-US" sz="2800" dirty="0"/>
              <a:t> is a set E of outcomes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2800" dirty="0"/>
          </a:p>
          <a:p>
            <a:pPr marL="3657417" lvl="8" indent="0">
              <a:lnSpc>
                <a:spcPct val="80000"/>
              </a:lnSpc>
              <a:buNone/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From a joint distribution, we can calculate the probability of any event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AND sunny?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Probability that it’s hot OR sunny?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Typically, the events we care about are </a:t>
            </a:r>
            <a:r>
              <a:rPr lang="en-US" sz="2800" i="1" dirty="0"/>
              <a:t>partial assignments</a:t>
            </a:r>
            <a:r>
              <a:rPr lang="en-US" sz="2800" dirty="0"/>
              <a:t>, like P(T=hot)</a:t>
            </a:r>
          </a:p>
        </p:txBody>
      </p:sp>
      <p:graphicFrame>
        <p:nvGraphicFramePr>
          <p:cNvPr id="8" name="Group 4">
            <a:extLst>
              <a:ext uri="{FF2B5EF4-FFF2-40B4-BE49-F238E27FC236}">
                <a16:creationId xmlns:a16="http://schemas.microsoft.com/office/drawing/2014/main" id="{C7D7B4B8-7C8F-3047-B61C-03374EDD8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532741"/>
              </p:ext>
            </p:extLst>
          </p:nvPr>
        </p:nvGraphicFramePr>
        <p:xfrm>
          <a:off x="8289707" y="3058040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Picture 31" descr="txp_fig">
            <a:extLst>
              <a:ext uri="{FF2B5EF4-FFF2-40B4-BE49-F238E27FC236}">
                <a16:creationId xmlns:a16="http://schemas.microsoft.com/office/drawing/2014/main" id="{3A988C9C-50E2-6C4F-B328-AAEC2AF40AE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58" y="1936656"/>
            <a:ext cx="4049019" cy="62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txp_fig">
            <a:extLst>
              <a:ext uri="{FF2B5EF4-FFF2-40B4-BE49-F238E27FC236}">
                <a16:creationId xmlns:a16="http://schemas.microsoft.com/office/drawing/2014/main" id="{7CDD3743-67D2-6D48-BC24-CDD062269A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948" y="256242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665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Quiz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856BACF-5855-734F-A124-CCA3A63429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28868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P(+x,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P(+x)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OR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  <p:graphicFrame>
        <p:nvGraphicFramePr>
          <p:cNvPr id="6" name="Group 4">
            <a:extLst>
              <a:ext uri="{FF2B5EF4-FFF2-40B4-BE49-F238E27FC236}">
                <a16:creationId xmlns:a16="http://schemas.microsoft.com/office/drawing/2014/main" id="{FB5B3154-D561-544C-953A-CD02B0F297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977550"/>
              </p:ext>
            </p:extLst>
          </p:nvPr>
        </p:nvGraphicFramePr>
        <p:xfrm>
          <a:off x="8364122" y="2116487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8" name="Picture 7" descr="txp_fig.png">
            <a:extLst>
              <a:ext uri="{FF2B5EF4-FFF2-40B4-BE49-F238E27FC236}">
                <a16:creationId xmlns:a16="http://schemas.microsoft.com/office/drawing/2014/main" id="{F7224C5E-5E7F-EF4C-80DD-AD59669EDE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0293" y="1620874"/>
            <a:ext cx="1149651" cy="2986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5821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Marginal Distributions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0C9C1DC-10DA-334A-BC3C-37D2CAFFDE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96900" y="962619"/>
            <a:ext cx="10223500" cy="1032273"/>
          </a:xfrm>
        </p:spPr>
        <p:txBody>
          <a:bodyPr/>
          <a:lstStyle/>
          <a:p>
            <a:pPr eaLnBrk="1" hangingPunct="1"/>
            <a:r>
              <a:rPr lang="en-US" sz="2000" dirty="0"/>
              <a:t>Marginal distributions are sub-tables which eliminate variables </a:t>
            </a:r>
          </a:p>
          <a:p>
            <a:pPr eaLnBrk="1" hangingPunct="1"/>
            <a:r>
              <a:rPr lang="en-US" sz="2000" dirty="0"/>
              <a:t>Marginalization (summing out): Combine collapsed rows by adding</a:t>
            </a:r>
          </a:p>
        </p:txBody>
      </p:sp>
      <p:graphicFrame>
        <p:nvGraphicFramePr>
          <p:cNvPr id="6" name="Group 6">
            <a:extLst>
              <a:ext uri="{FF2B5EF4-FFF2-40B4-BE49-F238E27FC236}">
                <a16:creationId xmlns:a16="http://schemas.microsoft.com/office/drawing/2014/main" id="{86544F21-146F-9E47-ABB3-E00ADA278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992494"/>
              </p:ext>
            </p:extLst>
          </p:nvPr>
        </p:nvGraphicFramePr>
        <p:xfrm>
          <a:off x="762649" y="2810867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Group 60">
            <a:extLst>
              <a:ext uri="{FF2B5EF4-FFF2-40B4-BE49-F238E27FC236}">
                <a16:creationId xmlns:a16="http://schemas.microsoft.com/office/drawing/2014/main" id="{C8C3B852-7289-4742-92D5-E2F05A75F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284342"/>
              </p:ext>
            </p:extLst>
          </p:nvPr>
        </p:nvGraphicFramePr>
        <p:xfrm>
          <a:off x="7225113" y="2229842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Group 61">
            <a:extLst>
              <a:ext uri="{FF2B5EF4-FFF2-40B4-BE49-F238E27FC236}">
                <a16:creationId xmlns:a16="http://schemas.microsoft.com/office/drawing/2014/main" id="{419CCF54-F201-FF43-881B-7ADEFF33B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389796"/>
              </p:ext>
            </p:extLst>
          </p:nvPr>
        </p:nvGraphicFramePr>
        <p:xfrm>
          <a:off x="7225113" y="4058642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Line 81">
            <a:extLst>
              <a:ext uri="{FF2B5EF4-FFF2-40B4-BE49-F238E27FC236}">
                <a16:creationId xmlns:a16="http://schemas.microsoft.com/office/drawing/2014/main" id="{34CD3F25-6493-D941-B7FD-415C91E448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9975" y="2932645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82">
            <a:extLst>
              <a:ext uri="{FF2B5EF4-FFF2-40B4-BE49-F238E27FC236}">
                <a16:creationId xmlns:a16="http://schemas.microsoft.com/office/drawing/2014/main" id="{0A0FBCDF-0A60-3441-85B2-17DF15B88D3D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9975" y="4503385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4" name="Picture 67" descr="txp_fig">
            <a:extLst>
              <a:ext uri="{FF2B5EF4-FFF2-40B4-BE49-F238E27FC236}">
                <a16:creationId xmlns:a16="http://schemas.microsoft.com/office/drawing/2014/main" id="{FB499ACB-1876-B84B-97B7-4F85B48EC5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87" y="2352080"/>
            <a:ext cx="11779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0" descr="txp_fig">
            <a:extLst>
              <a:ext uri="{FF2B5EF4-FFF2-40B4-BE49-F238E27FC236}">
                <a16:creationId xmlns:a16="http://schemas.microsoft.com/office/drawing/2014/main" id="{6F7A0E04-04DD-CB4F-A036-ED39E8AD22D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313" y="3181882"/>
            <a:ext cx="2433637" cy="56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91" descr="txp_fig">
            <a:extLst>
              <a:ext uri="{FF2B5EF4-FFF2-40B4-BE49-F238E27FC236}">
                <a16:creationId xmlns:a16="http://schemas.microsoft.com/office/drawing/2014/main" id="{92DD53B2-0BE0-924F-9505-092874934271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963" y="1825030"/>
            <a:ext cx="7318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92" descr="txp_fig">
            <a:extLst>
              <a:ext uri="{FF2B5EF4-FFF2-40B4-BE49-F238E27FC236}">
                <a16:creationId xmlns:a16="http://schemas.microsoft.com/office/drawing/2014/main" id="{99CC555A-E117-B748-8ADC-C7BDAD80F3B7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375" y="4733572"/>
            <a:ext cx="2462213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txp_fig">
            <a:extLst>
              <a:ext uri="{FF2B5EF4-FFF2-40B4-BE49-F238E27FC236}">
                <a16:creationId xmlns:a16="http://schemas.microsoft.com/office/drawing/2014/main" id="{CCAFE4FE-F56A-1A4A-88D0-F0CDD322959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363" y="3653830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5" descr="txp_fig">
            <a:extLst>
              <a:ext uri="{FF2B5EF4-FFF2-40B4-BE49-F238E27FC236}">
                <a16:creationId xmlns:a16="http://schemas.microsoft.com/office/drawing/2014/main" id="{41AA9C33-EC2E-274F-A5F9-D0EEEA6BDFE6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37" y="5620742"/>
            <a:ext cx="5716588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90C487-8300-CE49-BFE3-1E780EF2D15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3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Quiz: Marginal Distributions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5" name="Group 6">
            <a:extLst>
              <a:ext uri="{FF2B5EF4-FFF2-40B4-BE49-F238E27FC236}">
                <a16:creationId xmlns:a16="http://schemas.microsoft.com/office/drawing/2014/main" id="{7F97BEF2-0000-5B4D-B057-3C229C5D1E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655435"/>
              </p:ext>
            </p:extLst>
          </p:nvPr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Group 60">
            <a:extLst>
              <a:ext uri="{FF2B5EF4-FFF2-40B4-BE49-F238E27FC236}">
                <a16:creationId xmlns:a16="http://schemas.microsoft.com/office/drawing/2014/main" id="{B39F6CDC-B992-3B4D-BBD0-1CDCCBF5C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090246"/>
              </p:ext>
            </p:extLst>
          </p:nvPr>
        </p:nvGraphicFramePr>
        <p:xfrm>
          <a:off x="7119884" y="19142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Group 61">
            <a:extLst>
              <a:ext uri="{FF2B5EF4-FFF2-40B4-BE49-F238E27FC236}">
                <a16:creationId xmlns:a16="http://schemas.microsoft.com/office/drawing/2014/main" id="{22E48F2C-6389-A749-B43C-22439B6A0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7201897"/>
              </p:ext>
            </p:extLst>
          </p:nvPr>
        </p:nvGraphicFramePr>
        <p:xfrm>
          <a:off x="7119884" y="37430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Line 81">
            <a:extLst>
              <a:ext uri="{FF2B5EF4-FFF2-40B4-BE49-F238E27FC236}">
                <a16:creationId xmlns:a16="http://schemas.microsoft.com/office/drawing/2014/main" id="{738FAAB7-656F-5742-A901-5D7CB8C1D09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1846" y="261704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82">
            <a:extLst>
              <a:ext uri="{FF2B5EF4-FFF2-40B4-BE49-F238E27FC236}">
                <a16:creationId xmlns:a16="http://schemas.microsoft.com/office/drawing/2014/main" id="{51257A0B-0E43-DB4F-8E51-EE4F4ACBE2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1846" y="4187789"/>
            <a:ext cx="27432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3" name="Picture 12" descr="txp_fig.png">
            <a:extLst>
              <a:ext uri="{FF2B5EF4-FFF2-40B4-BE49-F238E27FC236}">
                <a16:creationId xmlns:a16="http://schemas.microsoft.com/office/drawing/2014/main" id="{1378C6DB-9AF8-AD47-BE90-B638BAA3AB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7468" y="2036484"/>
            <a:ext cx="1148104" cy="2982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4" name="Picture 13" descr="txp_fig.png">
            <a:extLst>
              <a:ext uri="{FF2B5EF4-FFF2-40B4-BE49-F238E27FC236}">
                <a16:creationId xmlns:a16="http://schemas.microsoft.com/office/drawing/2014/main" id="{242A7B73-6AC3-FD44-A6FA-541C6A15E57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0532" y="2866286"/>
            <a:ext cx="2582940" cy="6121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5" name="Picture 14" descr="txp_fig.png">
            <a:extLst>
              <a:ext uri="{FF2B5EF4-FFF2-40B4-BE49-F238E27FC236}">
                <a16:creationId xmlns:a16="http://schemas.microsoft.com/office/drawing/2014/main" id="{6814D1FA-CCE0-1743-8EB4-9B2ABC3CC4D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67863" y="1509434"/>
            <a:ext cx="791580" cy="2987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6" name="Picture 15" descr="txp_fig.png">
            <a:extLst>
              <a:ext uri="{FF2B5EF4-FFF2-40B4-BE49-F238E27FC236}">
                <a16:creationId xmlns:a16="http://schemas.microsoft.com/office/drawing/2014/main" id="{5960EFA0-F1E4-CD41-84A7-B7256092476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52479" y="4417976"/>
            <a:ext cx="2551748" cy="5670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7" name="Picture 16" descr="txp_fig.png">
            <a:extLst>
              <a:ext uri="{FF2B5EF4-FFF2-40B4-BE49-F238E27FC236}">
                <a16:creationId xmlns:a16="http://schemas.microsoft.com/office/drawing/2014/main" id="{92293C3A-6464-8545-985F-C71F698196D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0918" y="3338234"/>
            <a:ext cx="761332" cy="2985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647DA4-D393-294F-89EF-B02523ED7B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642" y="1144880"/>
            <a:ext cx="2954357" cy="19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0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Conditional Probabilities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612371D-BA95-6145-B35B-7365A88180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7500" y="1292786"/>
            <a:ext cx="8562975" cy="4680978"/>
          </a:xfrm>
        </p:spPr>
        <p:txBody>
          <a:bodyPr/>
          <a:lstStyle/>
          <a:p>
            <a:pPr eaLnBrk="1" hangingPunct="1"/>
            <a:r>
              <a:rPr lang="en-US" sz="2400" dirty="0"/>
              <a:t>A simple relation between joint and conditional probabilities</a:t>
            </a:r>
          </a:p>
          <a:p>
            <a:pPr lvl="1" eaLnBrk="1" hangingPunct="1"/>
            <a:r>
              <a:rPr lang="en-US" sz="2000" dirty="0">
                <a:solidFill>
                  <a:schemeClr val="accent2"/>
                </a:solidFill>
              </a:rPr>
              <a:t>In fact, this is taken as the </a:t>
            </a:r>
            <a:r>
              <a:rPr lang="en-US" sz="2000" i="1" dirty="0">
                <a:solidFill>
                  <a:schemeClr val="accent2"/>
                </a:solidFill>
              </a:rPr>
              <a:t>definition</a:t>
            </a:r>
            <a:r>
              <a:rPr lang="en-US" sz="2000" dirty="0">
                <a:solidFill>
                  <a:schemeClr val="accent2"/>
                </a:solidFill>
              </a:rPr>
              <a:t> of a conditional probability</a:t>
            </a:r>
          </a:p>
        </p:txBody>
      </p:sp>
      <p:pic>
        <p:nvPicPr>
          <p:cNvPr id="6" name="Picture 6" descr="txp_fig">
            <a:extLst>
              <a:ext uri="{FF2B5EF4-FFF2-40B4-BE49-F238E27FC236}">
                <a16:creationId xmlns:a16="http://schemas.microsoft.com/office/drawing/2014/main" id="{7D994ED9-9B59-CB4B-BB0A-864A860A397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863" y="2740025"/>
            <a:ext cx="2373312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7">
            <a:extLst>
              <a:ext uri="{FF2B5EF4-FFF2-40B4-BE49-F238E27FC236}">
                <a16:creationId xmlns:a16="http://schemas.microsoft.com/office/drawing/2014/main" id="{92A2C19D-E1EE-F341-87C2-7A7C98BF3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537354"/>
              </p:ext>
            </p:extLst>
          </p:nvPr>
        </p:nvGraphicFramePr>
        <p:xfrm>
          <a:off x="762000" y="4576763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0" name="Group 21">
            <a:extLst>
              <a:ext uri="{FF2B5EF4-FFF2-40B4-BE49-F238E27FC236}">
                <a16:creationId xmlns:a16="http://schemas.microsoft.com/office/drawing/2014/main" id="{88105307-F6A2-524F-AA1C-1286AF713EB9}"/>
              </a:ext>
            </a:extLst>
          </p:cNvPr>
          <p:cNvGrpSpPr>
            <a:grpSpLocks/>
          </p:cNvGrpSpPr>
          <p:nvPr/>
        </p:nvGrpSpPr>
        <p:grpSpPr bwMode="auto">
          <a:xfrm>
            <a:off x="6021149" y="2655489"/>
            <a:ext cx="2197100" cy="1272154"/>
            <a:chOff x="5105400" y="2512724"/>
            <a:chExt cx="2895600" cy="1676400"/>
          </a:xfrm>
        </p:grpSpPr>
        <p:sp>
          <p:nvSpPr>
            <p:cNvPr id="12" name="Oval 33">
              <a:extLst>
                <a:ext uri="{FF2B5EF4-FFF2-40B4-BE49-F238E27FC236}">
                  <a16:creationId xmlns:a16="http://schemas.microsoft.com/office/drawing/2014/main" id="{00919C2D-4AF2-2041-9315-5E4464B8E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5400" y="2512724"/>
              <a:ext cx="1828800" cy="1676400"/>
            </a:xfrm>
            <a:prstGeom prst="ellipse">
              <a:avLst/>
            </a:prstGeom>
            <a:solidFill>
              <a:srgbClr val="3333FF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34">
              <a:extLst>
                <a:ext uri="{FF2B5EF4-FFF2-40B4-BE49-F238E27FC236}">
                  <a16:creationId xmlns:a16="http://schemas.microsoft.com/office/drawing/2014/main" id="{D415C450-50E0-1E4C-9248-2C8EA81D7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2200" y="2512724"/>
              <a:ext cx="1828800" cy="1676400"/>
            </a:xfrm>
            <a:prstGeom prst="ellipse">
              <a:avLst/>
            </a:prstGeom>
            <a:solidFill>
              <a:srgbClr val="FF3300">
                <a:alpha val="50195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4" name="Picture 13" descr="txp_fig">
            <a:extLst>
              <a:ext uri="{FF2B5EF4-FFF2-40B4-BE49-F238E27FC236}">
                <a16:creationId xmlns:a16="http://schemas.microsoft.com/office/drawing/2014/main" id="{2F31A791-4FF3-4444-A9A2-0EBB2EB206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8" y="4191000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txp_fig.png">
            <a:extLst>
              <a:ext uri="{FF2B5EF4-FFF2-40B4-BE49-F238E27FC236}">
                <a16:creationId xmlns:a16="http://schemas.microsoft.com/office/drawing/2014/main" id="{1B3F51AD-034F-F748-9B45-19EB4D6C208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8332" y="4885634"/>
            <a:ext cx="3269608" cy="3135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14EB920-6BB4-B54F-8BAD-52AE4B44DD3D}"/>
              </a:ext>
            </a:extLst>
          </p:cNvPr>
          <p:cNvSpPr/>
          <p:nvPr/>
        </p:nvSpPr>
        <p:spPr>
          <a:xfrm>
            <a:off x="5487969" y="2256706"/>
            <a:ext cx="3174853" cy="215464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2BFC6A-AEFC-F944-A39B-7DF9C254D444}"/>
              </a:ext>
            </a:extLst>
          </p:cNvPr>
          <p:cNvSpPr txBox="1"/>
          <p:nvPr/>
        </p:nvSpPr>
        <p:spPr>
          <a:xfrm>
            <a:off x="7302170" y="3957739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9786"/>
                </a:solidFill>
                <a:latin typeface="Calibri"/>
                <a:cs typeface="Calibri"/>
              </a:rPr>
              <a:t>P(b)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BC2A1B-C515-3342-B914-83FC4655A920}"/>
              </a:ext>
            </a:extLst>
          </p:cNvPr>
          <p:cNvSpPr txBox="1"/>
          <p:nvPr/>
        </p:nvSpPr>
        <p:spPr>
          <a:xfrm>
            <a:off x="6286678" y="3951376"/>
            <a:ext cx="66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P(a)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E43CE7-92D5-CA49-BD24-ABDF668D7A0A}"/>
              </a:ext>
            </a:extLst>
          </p:cNvPr>
          <p:cNvSpPr txBox="1"/>
          <p:nvPr/>
        </p:nvSpPr>
        <p:spPr>
          <a:xfrm>
            <a:off x="6767902" y="2289341"/>
            <a:ext cx="862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P(</a:t>
            </a:r>
            <a:r>
              <a:rPr lang="en-US" sz="2000" i="1" dirty="0" err="1">
                <a:solidFill>
                  <a:srgbClr val="E57071"/>
                </a:solidFill>
                <a:latin typeface="Calibri"/>
                <a:cs typeface="Calibri"/>
              </a:rPr>
              <a:t>a,b</a:t>
            </a:r>
            <a:r>
              <a:rPr lang="en-US" sz="2000" i="1" dirty="0">
                <a:solidFill>
                  <a:srgbClr val="E57071"/>
                </a:solidFill>
                <a:latin typeface="Calibri"/>
                <a:cs typeface="Calibri"/>
              </a:rPr>
              <a:t>)</a:t>
            </a:r>
          </a:p>
        </p:txBody>
      </p:sp>
      <p:pic>
        <p:nvPicPr>
          <p:cNvPr id="20" name="Picture 19" descr="txp_fig.png">
            <a:extLst>
              <a:ext uri="{FF2B5EF4-FFF2-40B4-BE49-F238E27FC236}">
                <a16:creationId xmlns:a16="http://schemas.microsoft.com/office/drawing/2014/main" id="{6C13E6F8-83C4-494F-988B-E1E0BA71B38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4883" y="4686487"/>
            <a:ext cx="2836647" cy="7315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1" name="Picture 20" descr="txp_fig.png">
            <a:extLst>
              <a:ext uri="{FF2B5EF4-FFF2-40B4-BE49-F238E27FC236}">
                <a16:creationId xmlns:a16="http://schemas.microsoft.com/office/drawing/2014/main" id="{C9E1820A-10A5-944E-8358-155F218600B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3115" y="4702804"/>
            <a:ext cx="836064" cy="6569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2" name="Picture 21" descr="txp_fig.png">
            <a:extLst>
              <a:ext uri="{FF2B5EF4-FFF2-40B4-BE49-F238E27FC236}">
                <a16:creationId xmlns:a16="http://schemas.microsoft.com/office/drawing/2014/main" id="{39057176-26E0-454D-AA90-A89226FA264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25435" y="4923246"/>
            <a:ext cx="82113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3" name="Picture 22" descr="txp_fig.png">
            <a:extLst>
              <a:ext uri="{FF2B5EF4-FFF2-40B4-BE49-F238E27FC236}">
                <a16:creationId xmlns:a16="http://schemas.microsoft.com/office/drawing/2014/main" id="{6C653961-AC04-7C4B-B59D-79FC0A35F7B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07662" y="5802804"/>
            <a:ext cx="5643434" cy="2985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4" name="Picture 23" descr="txp_fig.png">
            <a:extLst>
              <a:ext uri="{FF2B5EF4-FFF2-40B4-BE49-F238E27FC236}">
                <a16:creationId xmlns:a16="http://schemas.microsoft.com/office/drawing/2014/main" id="{1B8A7B2B-FDD1-1F43-95DC-D930335421B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7759" y="6306751"/>
            <a:ext cx="1701988" cy="2538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5" name="Picture 24" descr="txp_fig.png">
            <a:extLst>
              <a:ext uri="{FF2B5EF4-FFF2-40B4-BE49-F238E27FC236}">
                <a16:creationId xmlns:a16="http://schemas.microsoft.com/office/drawing/2014/main" id="{C502E6FE-FCCF-6E46-9746-BD3351C7323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6023" y="6311728"/>
            <a:ext cx="806205" cy="2239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6" name="Rectangular Callout 25">
            <a:extLst>
              <a:ext uri="{FF2B5EF4-FFF2-40B4-BE49-F238E27FC236}">
                <a16:creationId xmlns:a16="http://schemas.microsoft.com/office/drawing/2014/main" id="{E4699216-886D-A44B-8FF1-5150D5E8D18B}"/>
              </a:ext>
            </a:extLst>
          </p:cNvPr>
          <p:cNvSpPr/>
          <p:nvPr/>
        </p:nvSpPr>
        <p:spPr>
          <a:xfrm>
            <a:off x="4784956" y="5704129"/>
            <a:ext cx="6020880" cy="997942"/>
          </a:xfrm>
          <a:prstGeom prst="wedgeRectCallout">
            <a:avLst>
              <a:gd name="adj1" fmla="val -1035"/>
              <a:gd name="adj2" fmla="val -81872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Quiz: Conditional Probabilities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5" name="Group 6">
            <a:extLst>
              <a:ext uri="{FF2B5EF4-FFF2-40B4-BE49-F238E27FC236}">
                <a16:creationId xmlns:a16="http://schemas.microsoft.com/office/drawing/2014/main" id="{C14AB71A-314D-7245-8400-9AB004029D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283348"/>
              </p:ext>
            </p:extLst>
          </p:nvPr>
        </p:nvGraphicFramePr>
        <p:xfrm>
          <a:off x="314520" y="249527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9F3E2F93-AA8A-AF49-BE94-2A2141F10F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209143" y="1341782"/>
            <a:ext cx="5937860" cy="512433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P(+x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P(-x | +y) ?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P(-y | +x) ?</a:t>
            </a:r>
          </a:p>
          <a:p>
            <a:pPr marL="457176" lvl="1" indent="0" eaLnBrk="1" hangingPunct="1">
              <a:lnSpc>
                <a:spcPct val="80000"/>
              </a:lnSpc>
              <a:buNone/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14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Conditional Distributions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3F91E45-B7E6-9D41-BAF9-23B00D0E7C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>
                <a:solidFill>
                  <a:schemeClr val="tx1"/>
                </a:solidFill>
                <a:ea typeface="ＭＳ Ｐゴシック" pitchFamily="34" charset="-128"/>
              </a:rPr>
              <a:t>Conditional distributions are probability distributions over some variables given fixed values of others</a:t>
            </a:r>
          </a:p>
        </p:txBody>
      </p:sp>
      <p:pic>
        <p:nvPicPr>
          <p:cNvPr id="6" name="Picture 57" descr="txp_fig">
            <a:extLst>
              <a:ext uri="{FF2B5EF4-FFF2-40B4-BE49-F238E27FC236}">
                <a16:creationId xmlns:a16="http://schemas.microsoft.com/office/drawing/2014/main" id="{EE5881DB-EDA7-914A-ABF5-58693B8DB68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13" y="2695121"/>
            <a:ext cx="207168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7">
            <a:extLst>
              <a:ext uri="{FF2B5EF4-FFF2-40B4-BE49-F238E27FC236}">
                <a16:creationId xmlns:a16="http://schemas.microsoft.com/office/drawing/2014/main" id="{61A4F1AA-77BB-CF45-873B-44F88A752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745947"/>
              </p:ext>
            </p:extLst>
          </p:nvPr>
        </p:nvGraphicFramePr>
        <p:xfrm>
          <a:off x="8479064" y="3558721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" name="Group 60">
            <a:extLst>
              <a:ext uri="{FF2B5EF4-FFF2-40B4-BE49-F238E27FC236}">
                <a16:creationId xmlns:a16="http://schemas.microsoft.com/office/drawing/2014/main" id="{27C0F3FD-13A4-8F47-B361-9F7A45D3C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104698"/>
              </p:ext>
            </p:extLst>
          </p:nvPr>
        </p:nvGraphicFramePr>
        <p:xfrm>
          <a:off x="1670050" y="3136446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0.8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0.2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 descr="txp_fig">
            <a:extLst>
              <a:ext uri="{FF2B5EF4-FFF2-40B4-BE49-F238E27FC236}">
                <a16:creationId xmlns:a16="http://schemas.microsoft.com/office/drawing/2014/main" id="{CB15E72C-11A9-DB4F-87D0-E16AB8F39C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5" y="4552496"/>
            <a:ext cx="2162175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Group 60">
            <a:extLst>
              <a:ext uri="{FF2B5EF4-FFF2-40B4-BE49-F238E27FC236}">
                <a16:creationId xmlns:a16="http://schemas.microsoft.com/office/drawing/2014/main" id="{B5EA4CF7-A343-DA40-8BA0-61E8CB2F7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752002"/>
              </p:ext>
            </p:extLst>
          </p:nvPr>
        </p:nvGraphicFramePr>
        <p:xfrm>
          <a:off x="1674813" y="4993821"/>
          <a:ext cx="1828800" cy="1189038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W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P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sun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0.4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rain</a:t>
                      </a:r>
                    </a:p>
                  </a:txBody>
                  <a:tcPr marT="45732" marB="4573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/>
                          <a:cs typeface="Calibri"/>
                        </a:rPr>
                        <a:t>0.6</a:t>
                      </a:r>
                    </a:p>
                  </a:txBody>
                  <a:tcPr marT="45732" marB="4573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Picture 50" descr="txp_fig">
            <a:extLst>
              <a:ext uri="{FF2B5EF4-FFF2-40B4-BE49-F238E27FC236}">
                <a16:creationId xmlns:a16="http://schemas.microsoft.com/office/drawing/2014/main" id="{ECCF12ED-CB1B-1B47-A583-B4E0E9371B8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489" y="3134859"/>
            <a:ext cx="117951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55">
            <a:extLst>
              <a:ext uri="{FF2B5EF4-FFF2-40B4-BE49-F238E27FC236}">
                <a16:creationId xmlns:a16="http://schemas.microsoft.com/office/drawing/2014/main" id="{19D3C377-9719-A146-9045-034DC3CFD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588" y="2137909"/>
            <a:ext cx="2743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Calibri"/>
                <a:cs typeface="Calibri"/>
              </a:rPr>
              <a:t>Conditional Distributions</a:t>
            </a:r>
          </a:p>
        </p:txBody>
      </p:sp>
      <p:sp>
        <p:nvSpPr>
          <p:cNvPr id="16" name="TextBox 56">
            <a:extLst>
              <a:ext uri="{FF2B5EF4-FFF2-40B4-BE49-F238E27FC236}">
                <a16:creationId xmlns:a16="http://schemas.microsoft.com/office/drawing/2014/main" id="{2B23F268-896F-0D49-A33D-C633344C0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227" y="2507796"/>
            <a:ext cx="2587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Calibri"/>
                <a:cs typeface="Calibri"/>
              </a:rPr>
              <a:t>Joint Distribution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3CF9D315-F23D-5841-B23E-18B4B34DF1B5}"/>
              </a:ext>
            </a:extLst>
          </p:cNvPr>
          <p:cNvSpPr/>
          <p:nvPr/>
        </p:nvSpPr>
        <p:spPr>
          <a:xfrm>
            <a:off x="1101725" y="2672896"/>
            <a:ext cx="207963" cy="351790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8" name="Picture 17" descr="txp_fig">
            <a:extLst>
              <a:ext uri="{FF2B5EF4-FFF2-40B4-BE49-F238E27FC236}">
                <a16:creationId xmlns:a16="http://schemas.microsoft.com/office/drawing/2014/main" id="{93F3DBD7-27A8-C44C-8F8D-82A3202CACF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3849234"/>
            <a:ext cx="312737" cy="114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125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Normalization Trick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5" name="Group 7">
            <a:extLst>
              <a:ext uri="{FF2B5EF4-FFF2-40B4-BE49-F238E27FC236}">
                <a16:creationId xmlns:a16="http://schemas.microsoft.com/office/drawing/2014/main" id="{233B7E91-6463-CD41-B83A-3B2673312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012907"/>
              </p:ext>
            </p:extLst>
          </p:nvPr>
        </p:nvGraphicFramePr>
        <p:xfrm>
          <a:off x="227720" y="2475827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 descr="txp_fig.png">
            <a:extLst>
              <a:ext uri="{FF2B5EF4-FFF2-40B4-BE49-F238E27FC236}">
                <a16:creationId xmlns:a16="http://schemas.microsoft.com/office/drawing/2014/main" id="{3D3664D6-3C33-A947-8045-2338970DC4F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3529" y="4151462"/>
            <a:ext cx="1909108" cy="21788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8" name="Picture 7" descr="txp_fig.png">
            <a:extLst>
              <a:ext uri="{FF2B5EF4-FFF2-40B4-BE49-F238E27FC236}">
                <a16:creationId xmlns:a16="http://schemas.microsoft.com/office/drawing/2014/main" id="{11573E03-DBFE-A240-8569-25564C05ED4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1493" y="4575870"/>
            <a:ext cx="3963475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" name="Picture 9" descr="txp_fig.png">
            <a:extLst>
              <a:ext uri="{FF2B5EF4-FFF2-40B4-BE49-F238E27FC236}">
                <a16:creationId xmlns:a16="http://schemas.microsoft.com/office/drawing/2014/main" id="{57922E76-AFEA-0A49-9EBA-80BCB828E14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5441" y="4002561"/>
            <a:ext cx="1960986" cy="5179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2" name="Picture 11" descr="txp_fig.png">
            <a:extLst>
              <a:ext uri="{FF2B5EF4-FFF2-40B4-BE49-F238E27FC236}">
                <a16:creationId xmlns:a16="http://schemas.microsoft.com/office/drawing/2014/main" id="{DF5BB9C5-094C-1C47-932D-03491CFB7D7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5587" y="5194668"/>
            <a:ext cx="1846854" cy="4862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3" name="Picture 12" descr="txp_fig">
            <a:extLst>
              <a:ext uri="{FF2B5EF4-FFF2-40B4-BE49-F238E27FC236}">
                <a16:creationId xmlns:a16="http://schemas.microsoft.com/office/drawing/2014/main" id="{8AE2B5CD-D718-8948-8C7D-9FA3B7B07FB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78" y="1990835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.png">
            <a:extLst>
              <a:ext uri="{FF2B5EF4-FFF2-40B4-BE49-F238E27FC236}">
                <a16:creationId xmlns:a16="http://schemas.microsoft.com/office/drawing/2014/main" id="{BF6367C3-11D7-854B-B165-31C6CFAFC9F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88686" y="1359514"/>
            <a:ext cx="1954844" cy="2231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5" name="Picture 14" descr="txp_fig.png">
            <a:extLst>
              <a:ext uri="{FF2B5EF4-FFF2-40B4-BE49-F238E27FC236}">
                <a16:creationId xmlns:a16="http://schemas.microsoft.com/office/drawing/2014/main" id="{DE8E16AD-80C7-5C45-9314-46D7A776910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8615" y="1788461"/>
            <a:ext cx="4058427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6" name="Picture 15" descr="txp_fig.png">
            <a:extLst>
              <a:ext uri="{FF2B5EF4-FFF2-40B4-BE49-F238E27FC236}">
                <a16:creationId xmlns:a16="http://schemas.microsoft.com/office/drawing/2014/main" id="{71E6E57F-AC65-8D49-8947-27B04E8B8A9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7884" y="1205361"/>
            <a:ext cx="2018590" cy="5205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7" name="Picture 16" descr="txp_fig.png">
            <a:extLst>
              <a:ext uri="{FF2B5EF4-FFF2-40B4-BE49-F238E27FC236}">
                <a16:creationId xmlns:a16="http://schemas.microsoft.com/office/drawing/2014/main" id="{679C0D96-3A40-1842-A709-254AEF0ECBA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5782" y="2341967"/>
            <a:ext cx="1891099" cy="48871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graphicFrame>
        <p:nvGraphicFramePr>
          <p:cNvPr id="18" name="Group 46">
            <a:extLst>
              <a:ext uri="{FF2B5EF4-FFF2-40B4-BE49-F238E27FC236}">
                <a16:creationId xmlns:a16="http://schemas.microsoft.com/office/drawing/2014/main" id="{2FD5C7DE-DC00-5D47-A09C-8C0C7C0FBC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637140"/>
              </p:ext>
            </p:extLst>
          </p:nvPr>
        </p:nvGraphicFramePr>
        <p:xfrm>
          <a:off x="10169921" y="3033645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" name="Picture 18" descr="txp_fig.png">
            <a:extLst>
              <a:ext uri="{FF2B5EF4-FFF2-40B4-BE49-F238E27FC236}">
                <a16:creationId xmlns:a16="http://schemas.microsoft.com/office/drawing/2014/main" id="{812CBCF5-4D76-5E48-BC4E-AECBCC72BFC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14477" y="2571682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0" name="Line 45">
            <a:extLst>
              <a:ext uri="{FF2B5EF4-FFF2-40B4-BE49-F238E27FC236}">
                <a16:creationId xmlns:a16="http://schemas.microsoft.com/office/drawing/2014/main" id="{F106D908-B045-FD4D-BC93-DF639EE3F3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14813" y="3344903"/>
            <a:ext cx="5772525" cy="317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6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Normalization Trick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 Box 60">
            <a:extLst>
              <a:ext uri="{FF2B5EF4-FFF2-40B4-BE49-F238E27FC236}">
                <a16:creationId xmlns:a16="http://schemas.microsoft.com/office/drawing/2014/main" id="{D6EA9924-D049-094A-9E17-FFA6D3D62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000" y="2518072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Group 7">
            <a:extLst>
              <a:ext uri="{FF2B5EF4-FFF2-40B4-BE49-F238E27FC236}">
                <a16:creationId xmlns:a16="http://schemas.microsoft.com/office/drawing/2014/main" id="{1E15D394-F0BB-5E4E-AB29-94D74EB81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69586"/>
              </p:ext>
            </p:extLst>
          </p:nvPr>
        </p:nvGraphicFramePr>
        <p:xfrm>
          <a:off x="265820" y="3047616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16F07AE8-0590-B447-B6AD-7C54B21D0064}"/>
              </a:ext>
            </a:extLst>
          </p:cNvPr>
          <p:cNvGrpSpPr/>
          <p:nvPr/>
        </p:nvGrpSpPr>
        <p:grpSpPr bwMode="auto">
          <a:xfrm>
            <a:off x="4647839" y="5366082"/>
            <a:ext cx="3357110" cy="990267"/>
            <a:chOff x="3830658" y="4628880"/>
            <a:chExt cx="5101206" cy="1477080"/>
          </a:xfrm>
        </p:grpSpPr>
        <p:pic>
          <p:nvPicPr>
            <p:cNvPr id="10" name="Picture 9" descr="txp_fig.png">
              <a:extLst>
                <a:ext uri="{FF2B5EF4-FFF2-40B4-BE49-F238E27FC236}">
                  <a16:creationId xmlns:a16="http://schemas.microsoft.com/office/drawing/2014/main" id="{AA2E5193-E7D0-0B4E-A11E-A9E0EADEE1D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30658" y="4759927"/>
              <a:ext cx="2046540" cy="1953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2" name="Picture 11" descr="txp_fig.png">
              <a:extLst>
                <a:ext uri="{FF2B5EF4-FFF2-40B4-BE49-F238E27FC236}">
                  <a16:creationId xmlns:a16="http://schemas.microsoft.com/office/drawing/2014/main" id="{B9B02EA5-CA69-6449-9606-9A4AE911DA63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78325" y="5133446"/>
              <a:ext cx="3553539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3" name="Picture 12" descr="txp_fig.png">
              <a:extLst>
                <a:ext uri="{FF2B5EF4-FFF2-40B4-BE49-F238E27FC236}">
                  <a16:creationId xmlns:a16="http://schemas.microsoft.com/office/drawing/2014/main" id="{18E27D84-1053-9B49-A2C6-F60CD2A69CC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81865" y="4628880"/>
              <a:ext cx="1758164" cy="4558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4" name="Picture 13" descr="txp_fig.png">
              <a:extLst>
                <a:ext uri="{FF2B5EF4-FFF2-40B4-BE49-F238E27FC236}">
                  <a16:creationId xmlns:a16="http://schemas.microsoft.com/office/drawing/2014/main" id="{27FCCAA8-F9DA-1447-A60F-9CDFF9D74D3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55099" y="5678047"/>
              <a:ext cx="1655837" cy="42791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</p:grpSp>
      <p:pic>
        <p:nvPicPr>
          <p:cNvPr id="15" name="Picture 14" descr="txp_fig">
            <a:extLst>
              <a:ext uri="{FF2B5EF4-FFF2-40B4-BE49-F238E27FC236}">
                <a16:creationId xmlns:a16="http://schemas.microsoft.com/office/drawing/2014/main" id="{C9D3CEB6-4559-0245-94BB-DCC57DC4EFA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78" y="2562624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5B66CC7-7D75-A047-8779-C0BA6512FF15}"/>
              </a:ext>
            </a:extLst>
          </p:cNvPr>
          <p:cNvGrpSpPr/>
          <p:nvPr/>
        </p:nvGrpSpPr>
        <p:grpSpPr bwMode="auto">
          <a:xfrm>
            <a:off x="4598041" y="1008190"/>
            <a:ext cx="3605608" cy="1008935"/>
            <a:chOff x="3711749" y="2025130"/>
            <a:chExt cx="5117028" cy="1431867"/>
          </a:xfrm>
        </p:grpSpPr>
        <p:pic>
          <p:nvPicPr>
            <p:cNvPr id="17" name="Picture 16" descr="txp_fig.png">
              <a:extLst>
                <a:ext uri="{FF2B5EF4-FFF2-40B4-BE49-F238E27FC236}">
                  <a16:creationId xmlns:a16="http://schemas.microsoft.com/office/drawing/2014/main" id="{20EB648C-B641-0545-BAD0-BFDD2851B6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711749" y="2160935"/>
              <a:ext cx="1722173" cy="1965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8" name="Picture 17" descr="txp_fig.png">
              <a:extLst>
                <a:ext uri="{FF2B5EF4-FFF2-40B4-BE49-F238E27FC236}">
                  <a16:creationId xmlns:a16="http://schemas.microsoft.com/office/drawing/2014/main" id="{37973E51-320E-0742-8FA4-D8E1B5B93A8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53396" y="2538828"/>
              <a:ext cx="357538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19" name="Picture 18" descr="txp_fig.png">
              <a:extLst>
                <a:ext uri="{FF2B5EF4-FFF2-40B4-BE49-F238E27FC236}">
                  <a16:creationId xmlns:a16="http://schemas.microsoft.com/office/drawing/2014/main" id="{E85ABAD1-768E-734B-8FBC-DCF3DAF0D7D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70372" y="2025130"/>
              <a:ext cx="1778331" cy="45862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  <p:pic>
          <p:nvPicPr>
            <p:cNvPr id="20" name="Picture 19" descr="txp_fig.png">
              <a:extLst>
                <a:ext uri="{FF2B5EF4-FFF2-40B4-BE49-F238E27FC236}">
                  <a16:creationId xmlns:a16="http://schemas.microsoft.com/office/drawing/2014/main" id="{F494279F-0F41-9143-851B-2B597E362FA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2091" y="3026454"/>
              <a:ext cx="1666015" cy="43054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7357" dir="2700000" rotWithShape="0">
                      <a:scrgbClr r="0" g="0" b="0"/>
                    </a:outerShdw>
                  </a:effectLst>
                </a14:hiddenEffects>
              </a:ext>
              <a:ext uri="{31F19639-BCED-4a60-ADC4-E9642A236FB7}">
                <a14:hiddenScene3d xmlns="" xmlns:a14="http://schemas.microsoft.com/office/drawing/2010/main">
                  <a:camera prst="orthographicFront">
                    <a:rot lat="0" lon="0" rev="0"/>
                  </a:camera>
                  <a:lightRig rig="threePt" dir="t">
                    <a:rot lat="0" lon="0" rev="0"/>
                  </a:lightRig>
                </a14:hiddenScene3d>
              </a:ext>
              <a:ext uri="{E45631CC-5BF2-4c18-A39C-3461C7D3F71A}">
                <a14:hiddenSp3d xmlns="" xmlns:a14="http://schemas.microsoft.com/office/drawing/2010/main" extrusionH="457200">
                  <a:contourClr>
                    <a:srgbClr val="000000"/>
                  </a:contourClr>
                </a14:hiddenSp3d>
              </a:ext>
              <a:ext uri="{53640926-AAD7-44d8-BBD7-CCE9431645EC}">
                <a14:shadowObscured xmlns="" xmlns:a14="http://schemas.microsoft.com/office/drawing/2010/main"/>
              </a:ext>
            </a:extLst>
          </p:spPr>
        </p:pic>
      </p:grpSp>
      <p:graphicFrame>
        <p:nvGraphicFramePr>
          <p:cNvPr id="21" name="Group 46">
            <a:extLst>
              <a:ext uri="{FF2B5EF4-FFF2-40B4-BE49-F238E27FC236}">
                <a16:creationId xmlns:a16="http://schemas.microsoft.com/office/drawing/2014/main" id="{216FEBB7-8FCB-F54D-89B6-E193C2EA3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535545"/>
              </p:ext>
            </p:extLst>
          </p:nvPr>
        </p:nvGraphicFramePr>
        <p:xfrm>
          <a:off x="10208021" y="3475834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" name="Picture 21" descr="txp_fig.png">
            <a:extLst>
              <a:ext uri="{FF2B5EF4-FFF2-40B4-BE49-F238E27FC236}">
                <a16:creationId xmlns:a16="http://schemas.microsoft.com/office/drawing/2014/main" id="{01F4A085-191D-F14C-910C-23090F4F3AA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52577" y="3013871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3" name="Line 30">
            <a:extLst>
              <a:ext uri="{FF2B5EF4-FFF2-40B4-BE49-F238E27FC236}">
                <a16:creationId xmlns:a16="http://schemas.microsoft.com/office/drawing/2014/main" id="{E82A2F80-E2C0-834B-A465-57933A9BCE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33758" y="3963070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4" name="Group 31">
            <a:extLst>
              <a:ext uri="{FF2B5EF4-FFF2-40B4-BE49-F238E27FC236}">
                <a16:creationId xmlns:a16="http://schemas.microsoft.com/office/drawing/2014/main" id="{460F32ED-6876-1A4F-B314-1DACAC97C2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209110"/>
              </p:ext>
            </p:extLst>
          </p:nvPr>
        </p:nvGraphicFramePr>
        <p:xfrm>
          <a:off x="5270384" y="3531205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Line 45">
            <a:extLst>
              <a:ext uri="{FF2B5EF4-FFF2-40B4-BE49-F238E27FC236}">
                <a16:creationId xmlns:a16="http://schemas.microsoft.com/office/drawing/2014/main" id="{ECF45471-6D26-674F-BCA0-9B3C5F269E95}"/>
              </a:ext>
            </a:extLst>
          </p:cNvPr>
          <p:cNvSpPr>
            <a:spLocks noChangeShapeType="1"/>
          </p:cNvSpPr>
          <p:nvPr/>
        </p:nvSpPr>
        <p:spPr bwMode="auto">
          <a:xfrm>
            <a:off x="7709642" y="3919440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6" name="Picture 25" descr="txp_fig.png">
            <a:extLst>
              <a:ext uri="{FF2B5EF4-FFF2-40B4-BE49-F238E27FC236}">
                <a16:creationId xmlns:a16="http://schemas.microsoft.com/office/drawing/2014/main" id="{1C8594DD-9D9F-8B4F-AC4E-BEE4384833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4375" y="3124805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7" name="Text Box 60">
            <a:extLst>
              <a:ext uri="{FF2B5EF4-FFF2-40B4-BE49-F238E27FC236}">
                <a16:creationId xmlns:a16="http://schemas.microsoft.com/office/drawing/2014/main" id="{E3EC3B5E-2AAF-124A-BF4C-47E60DB2A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6354" y="2566792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25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 animBg="1"/>
      <p:bldP spid="25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AI Roadmap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945042-B5EB-9E46-AD2D-54013E115A84}"/>
              </a:ext>
            </a:extLst>
          </p:cNvPr>
          <p:cNvSpPr txBox="1">
            <a:spLocks/>
          </p:cNvSpPr>
          <p:nvPr/>
        </p:nvSpPr>
        <p:spPr>
          <a:xfrm>
            <a:off x="224139" y="1170417"/>
            <a:ext cx="11488980" cy="14838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have completed Searching and Planning</a:t>
            </a:r>
          </a:p>
          <a:p>
            <a:endParaRPr lang="en-US" sz="2400" dirty="0"/>
          </a:p>
          <a:p>
            <a:r>
              <a:rPr lang="en-US" sz="2400" dirty="0"/>
              <a:t>We have completed Knowledge Representation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08C0B6-FFC8-EF4B-910B-BA523552553F}"/>
              </a:ext>
            </a:extLst>
          </p:cNvPr>
          <p:cNvSpPr txBox="1">
            <a:spLocks/>
          </p:cNvSpPr>
          <p:nvPr/>
        </p:nvSpPr>
        <p:spPr>
          <a:xfrm>
            <a:off x="224139" y="2855332"/>
            <a:ext cx="6671961" cy="30120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How to overcome limitations of Logic?  We will explore </a:t>
            </a:r>
            <a:r>
              <a:rPr lang="en-US" sz="2400" b="1" dirty="0">
                <a:solidFill>
                  <a:srgbClr val="FF0000"/>
                </a:solidFill>
              </a:rPr>
              <a:t>probabilistic reasoning</a:t>
            </a:r>
            <a:r>
              <a:rPr lang="en-US" sz="2400" dirty="0"/>
              <a:t>.</a:t>
            </a:r>
          </a:p>
          <a:p>
            <a:r>
              <a:rPr lang="en-US" sz="2400" dirty="0"/>
              <a:t>Diagnosis</a:t>
            </a:r>
          </a:p>
          <a:p>
            <a:r>
              <a:rPr lang="en-US" sz="2400" dirty="0"/>
              <a:t>Speech recognition</a:t>
            </a:r>
          </a:p>
          <a:p>
            <a:r>
              <a:rPr lang="en-US" sz="2400" dirty="0"/>
              <a:t>Robot mapping</a:t>
            </a:r>
          </a:p>
          <a:p>
            <a:r>
              <a:rPr lang="en-US" sz="2400" dirty="0"/>
              <a:t>Genetics</a:t>
            </a:r>
          </a:p>
          <a:p>
            <a:r>
              <a:rPr lang="en-US" sz="2400" dirty="0"/>
              <a:t>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B1951A-EB6F-E444-B42A-726DE482B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033" y="1115586"/>
            <a:ext cx="4367828" cy="307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48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Normalization Trick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20</a:t>
            </a:fld>
            <a:endParaRPr lang="en-US" dirty="0"/>
          </a:p>
        </p:txBody>
      </p:sp>
      <p:graphicFrame>
        <p:nvGraphicFramePr>
          <p:cNvPr id="5" name="Group 7">
            <a:extLst>
              <a:ext uri="{FF2B5EF4-FFF2-40B4-BE49-F238E27FC236}">
                <a16:creationId xmlns:a16="http://schemas.microsoft.com/office/drawing/2014/main" id="{950D9A12-6D49-3D4D-B995-868D5C6D94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460181"/>
              </p:ext>
            </p:extLst>
          </p:nvPr>
        </p:nvGraphicFramePr>
        <p:xfrm>
          <a:off x="303920" y="1907728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 descr="txp_fig">
            <a:extLst>
              <a:ext uri="{FF2B5EF4-FFF2-40B4-BE49-F238E27FC236}">
                <a16:creationId xmlns:a16="http://schemas.microsoft.com/office/drawing/2014/main" id="{75B30C1A-3621-574C-A621-EB7C8A5A70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8" y="1422736"/>
            <a:ext cx="1267467" cy="32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Group 46">
            <a:extLst>
              <a:ext uri="{FF2B5EF4-FFF2-40B4-BE49-F238E27FC236}">
                <a16:creationId xmlns:a16="http://schemas.microsoft.com/office/drawing/2014/main" id="{A2F1C47F-4BA9-3F44-8AF2-03A34DD2A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092162"/>
              </p:ext>
            </p:extLst>
          </p:nvPr>
        </p:nvGraphicFramePr>
        <p:xfrm>
          <a:off x="10246121" y="2335946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Picture 9" descr="txp_fig.png">
            <a:extLst>
              <a:ext uri="{FF2B5EF4-FFF2-40B4-BE49-F238E27FC236}">
                <a16:creationId xmlns:a16="http://schemas.microsoft.com/office/drawing/2014/main" id="{8B60DBF6-1343-5A4A-956C-30A1C3EB6EB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90677" y="1873983"/>
            <a:ext cx="1745932" cy="3133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2" name="Line 30">
            <a:extLst>
              <a:ext uri="{FF2B5EF4-FFF2-40B4-BE49-F238E27FC236}">
                <a16:creationId xmlns:a16="http://schemas.microsoft.com/office/drawing/2014/main" id="{D6E54596-3997-F14E-987C-715ACB63AF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71858" y="2823182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3" name="Group 31">
            <a:extLst>
              <a:ext uri="{FF2B5EF4-FFF2-40B4-BE49-F238E27FC236}">
                <a16:creationId xmlns:a16="http://schemas.microsoft.com/office/drawing/2014/main" id="{03F2CE1D-B9E6-A348-A7CA-979D2866B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280437"/>
              </p:ext>
            </p:extLst>
          </p:nvPr>
        </p:nvGraphicFramePr>
        <p:xfrm>
          <a:off x="5308484" y="2391317"/>
          <a:ext cx="1922485" cy="1188720"/>
        </p:xfrm>
        <a:graphic>
          <a:graphicData uri="http://schemas.openxmlformats.org/drawingml/2006/table">
            <a:tbl>
              <a:tblPr/>
              <a:tblGrid>
                <a:gridCol w="630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8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83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3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marL="91408" marR="9140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08" marR="9140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Line 45">
            <a:extLst>
              <a:ext uri="{FF2B5EF4-FFF2-40B4-BE49-F238E27FC236}">
                <a16:creationId xmlns:a16="http://schemas.microsoft.com/office/drawing/2014/main" id="{666F01D7-E163-F643-91E9-4657633F04B4}"/>
              </a:ext>
            </a:extLst>
          </p:cNvPr>
          <p:cNvSpPr>
            <a:spLocks noChangeShapeType="1"/>
          </p:cNvSpPr>
          <p:nvPr/>
        </p:nvSpPr>
        <p:spPr bwMode="auto">
          <a:xfrm>
            <a:off x="7747742" y="2779552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 Box 60">
            <a:extLst>
              <a:ext uri="{FF2B5EF4-FFF2-40B4-BE49-F238E27FC236}">
                <a16:creationId xmlns:a16="http://schemas.microsoft.com/office/drawing/2014/main" id="{0213958C-EBC2-E041-94B1-E8DF7DD24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3100" y="1378184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6" name="Picture 15" descr="txp_fig.png">
            <a:extLst>
              <a:ext uri="{FF2B5EF4-FFF2-40B4-BE49-F238E27FC236}">
                <a16:creationId xmlns:a16="http://schemas.microsoft.com/office/drawing/2014/main" id="{FBEA62CD-0685-AF4A-99BC-C21A2512F35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2475" y="1984917"/>
            <a:ext cx="1119543" cy="2985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7" name="Text Box 60">
            <a:extLst>
              <a:ext uri="{FF2B5EF4-FFF2-40B4-BE49-F238E27FC236}">
                <a16:creationId xmlns:a16="http://schemas.microsoft.com/office/drawing/2014/main" id="{0B07BBC9-C8A1-1A44-A6C5-C5F0A482A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4454" y="1426904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F70F8D44-E61B-7B4E-8C5A-09E450F86B1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96725" y="4336983"/>
            <a:ext cx="9607409" cy="58572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Why does this work? Sum of selection is P(evidence)!  (P(T=c), here)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</p:txBody>
      </p:sp>
      <p:pic>
        <p:nvPicPr>
          <p:cNvPr id="19" name="Picture 67" descr="txp_fig">
            <a:extLst>
              <a:ext uri="{FF2B5EF4-FFF2-40B4-BE49-F238E27FC236}">
                <a16:creationId xmlns:a16="http://schemas.microsoft.com/office/drawing/2014/main" id="{7BA76949-E722-0A42-A361-D1CF9E01AEF5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752" y="5024202"/>
            <a:ext cx="5584825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890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Quiz: Normalization Trick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5" name="Group 7">
            <a:extLst>
              <a:ext uri="{FF2B5EF4-FFF2-40B4-BE49-F238E27FC236}">
                <a16:creationId xmlns:a16="http://schemas.microsoft.com/office/drawing/2014/main" id="{0D399A01-B89F-F24C-B33C-0248DC4E1D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12275"/>
              </p:ext>
            </p:extLst>
          </p:nvPr>
        </p:nvGraphicFramePr>
        <p:xfrm>
          <a:off x="303920" y="2971475"/>
          <a:ext cx="2743200" cy="19812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+y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-y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 descr="txp_fig.png">
            <a:extLst>
              <a:ext uri="{FF2B5EF4-FFF2-40B4-BE49-F238E27FC236}">
                <a16:creationId xmlns:a16="http://schemas.microsoft.com/office/drawing/2014/main" id="{7BE96ED5-E5A3-FF40-AE96-27CB8EF810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4822" y="2486483"/>
            <a:ext cx="1235379" cy="3208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8" name="Line 30">
            <a:extLst>
              <a:ext uri="{FF2B5EF4-FFF2-40B4-BE49-F238E27FC236}">
                <a16:creationId xmlns:a16="http://schemas.microsoft.com/office/drawing/2014/main" id="{1EC1103E-53FC-9F45-AA4A-EEDB39CC5D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71858" y="3886929"/>
            <a:ext cx="1026540" cy="5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45">
            <a:extLst>
              <a:ext uri="{FF2B5EF4-FFF2-40B4-BE49-F238E27FC236}">
                <a16:creationId xmlns:a16="http://schemas.microsoft.com/office/drawing/2014/main" id="{3585BED0-1C6C-BC4D-8350-DCECA800919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8022" y="3843299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Text Box 60">
            <a:extLst>
              <a:ext uri="{FF2B5EF4-FFF2-40B4-BE49-F238E27FC236}">
                <a16:creationId xmlns:a16="http://schemas.microsoft.com/office/drawing/2014/main" id="{1A82C6E8-4B50-AE42-8AA8-9CECE720A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3100" y="2441931"/>
            <a:ext cx="2195482" cy="173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indent="0" algn="ctr" eaLnBrk="1" hangingPunct="1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SELECT</a:t>
            </a:r>
            <a:r>
              <a:rPr lang="en-US" sz="2000" dirty="0">
                <a:latin typeface="Calibri"/>
                <a:cs typeface="Calibri"/>
              </a:rPr>
              <a:t> the joint probabilities matching the evidence</a:t>
            </a:r>
          </a:p>
          <a:p>
            <a:pPr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3" name="Text Box 60">
            <a:extLst>
              <a:ext uri="{FF2B5EF4-FFF2-40B4-BE49-F238E27FC236}">
                <a16:creationId xmlns:a16="http://schemas.microsoft.com/office/drawing/2014/main" id="{D2FA7473-CC35-BC43-9C60-6FE938CFD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9421" y="2490651"/>
            <a:ext cx="286819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lvl="1" algn="ctr" eaLnBrk="1" hangingPunct="1">
              <a:lnSpc>
                <a:spcPct val="90000"/>
              </a:lnSpc>
            </a:pPr>
            <a:r>
              <a:rPr lang="en-US" sz="2000" b="1" dirty="0">
                <a:latin typeface="Calibri"/>
                <a:cs typeface="Calibri"/>
              </a:rPr>
              <a:t>NORMALIZE </a:t>
            </a:r>
            <a:r>
              <a:rPr lang="en-US" sz="2000" dirty="0">
                <a:latin typeface="Calibri"/>
                <a:cs typeface="Calibri"/>
              </a:rPr>
              <a:t>the selection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sz="2000" dirty="0">
                <a:latin typeface="Calibri"/>
                <a:cs typeface="Calibri"/>
              </a:rPr>
              <a:t>(make it sum to one)</a:t>
            </a:r>
          </a:p>
          <a:p>
            <a:pPr algn="ctr" eaLnBrk="1" hangingPunct="1">
              <a:spcBef>
                <a:spcPct val="50000"/>
              </a:spcBef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2E387CD-06A1-C04B-A961-84CEA8A56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r>
              <a:rPr lang="en-US" dirty="0"/>
              <a:t>P(X | Y=-y) ?</a:t>
            </a:r>
          </a:p>
        </p:txBody>
      </p:sp>
    </p:spTree>
    <p:extLst>
      <p:ext uri="{BB962C8B-B14F-4D97-AF65-F5344CB8AC3E}">
        <p14:creationId xmlns:p14="http://schemas.microsoft.com/office/powerpoint/2010/main" val="224569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To Normalize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0A2C7B1-74D8-B24C-BEF1-DCCEDED91A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0420" y="950861"/>
            <a:ext cx="84709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(Dictionary) To bring or restore to a normal condition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Procedure:</a:t>
            </a:r>
          </a:p>
          <a:p>
            <a:pPr lvl="1"/>
            <a:r>
              <a:rPr lang="en-US" sz="2000" dirty="0"/>
              <a:t>Step 1: Compute Z = sum over all entries</a:t>
            </a:r>
          </a:p>
          <a:p>
            <a:pPr lvl="1"/>
            <a:r>
              <a:rPr lang="en-US" sz="2000" dirty="0"/>
              <a:t>Step 2: Divide every entry by Z</a:t>
            </a:r>
          </a:p>
          <a:p>
            <a:pPr lvl="1"/>
            <a:endParaRPr lang="en-US" sz="2000" dirty="0"/>
          </a:p>
          <a:p>
            <a:r>
              <a:rPr lang="en-US" sz="2400" dirty="0"/>
              <a:t>Example 1</a:t>
            </a:r>
          </a:p>
          <a:p>
            <a:pPr lvl="1"/>
            <a:endParaRPr lang="en-US" sz="20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33E3AD85-EEC2-4240-8705-F51A369C9656}"/>
              </a:ext>
            </a:extLst>
          </p:cNvPr>
          <p:cNvSpPr/>
          <p:nvPr/>
        </p:nvSpPr>
        <p:spPr>
          <a:xfrm>
            <a:off x="6263977" y="1914606"/>
            <a:ext cx="3343352" cy="362880"/>
          </a:xfrm>
          <a:prstGeom prst="wedgeRectCallout">
            <a:avLst>
              <a:gd name="adj1" fmla="val -43217"/>
              <a:gd name="adj2" fmla="val -164407"/>
            </a:avLst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All entries sum to ONE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80D2762-3861-5848-9794-33A8CFDA4C99}"/>
              </a:ext>
            </a:extLst>
          </p:cNvPr>
          <p:cNvSpPr/>
          <p:nvPr/>
        </p:nvSpPr>
        <p:spPr>
          <a:xfrm>
            <a:off x="5097693" y="1033326"/>
            <a:ext cx="2220261" cy="40608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Group 46">
            <a:extLst>
              <a:ext uri="{FF2B5EF4-FFF2-40B4-BE49-F238E27FC236}">
                <a16:creationId xmlns:a16="http://schemas.microsoft.com/office/drawing/2014/main" id="{AB79077C-9FC4-0E4B-B089-866537FB3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228818"/>
              </p:ext>
            </p:extLst>
          </p:nvPr>
        </p:nvGraphicFramePr>
        <p:xfrm>
          <a:off x="337611" y="4442730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Line 45">
            <a:extLst>
              <a:ext uri="{FF2B5EF4-FFF2-40B4-BE49-F238E27FC236}">
                <a16:creationId xmlns:a16="http://schemas.microsoft.com/office/drawing/2014/main" id="{334555F2-9946-AB4D-A8F9-2FAB259F0F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176087" y="5059136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166B26-CFBB-E44A-844A-16C61145A726}"/>
              </a:ext>
            </a:extLst>
          </p:cNvPr>
          <p:cNvSpPr txBox="1"/>
          <p:nvPr/>
        </p:nvSpPr>
        <p:spPr>
          <a:xfrm>
            <a:off x="1901211" y="5241006"/>
            <a:ext cx="133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 = 0.5</a:t>
            </a:r>
          </a:p>
        </p:txBody>
      </p:sp>
      <p:graphicFrame>
        <p:nvGraphicFramePr>
          <p:cNvPr id="14" name="Group 46">
            <a:extLst>
              <a:ext uri="{FF2B5EF4-FFF2-40B4-BE49-F238E27FC236}">
                <a16:creationId xmlns:a16="http://schemas.microsoft.com/office/drawing/2014/main" id="{ADEB81BD-6058-6F47-92B7-F39EF063B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839972"/>
              </p:ext>
            </p:extLst>
          </p:nvPr>
        </p:nvGraphicFramePr>
        <p:xfrm>
          <a:off x="3487796" y="4465530"/>
          <a:ext cx="1581150" cy="1188720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Rectangle 3">
            <a:extLst>
              <a:ext uri="{FF2B5EF4-FFF2-40B4-BE49-F238E27FC236}">
                <a16:creationId xmlns:a16="http://schemas.microsoft.com/office/drawing/2014/main" id="{2D6E7528-D26A-3A4B-B7B2-2E924988C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0865" y="3876701"/>
            <a:ext cx="5195946" cy="1398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dirty="0"/>
              <a:t>Example 2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16" name="Group 7">
            <a:extLst>
              <a:ext uri="{FF2B5EF4-FFF2-40B4-BE49-F238E27FC236}">
                <a16:creationId xmlns:a16="http://schemas.microsoft.com/office/drawing/2014/main" id="{19242654-7453-6B42-90FD-C54DF8A1B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76185"/>
              </p:ext>
            </p:extLst>
          </p:nvPr>
        </p:nvGraphicFramePr>
        <p:xfrm>
          <a:off x="5790380" y="4389486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9B2308A-61FA-B543-BBDC-AA547084AC41}"/>
              </a:ext>
            </a:extLst>
          </p:cNvPr>
          <p:cNvSpPr txBox="1"/>
          <p:nvPr/>
        </p:nvSpPr>
        <p:spPr>
          <a:xfrm>
            <a:off x="2131363" y="4503486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p:sp>
        <p:nvSpPr>
          <p:cNvPr id="18" name="Line 45">
            <a:extLst>
              <a:ext uri="{FF2B5EF4-FFF2-40B4-BE49-F238E27FC236}">
                <a16:creationId xmlns:a16="http://schemas.microsoft.com/office/drawing/2014/main" id="{54C95A79-0F71-984E-ACF7-EAED99F3C20E}"/>
              </a:ext>
            </a:extLst>
          </p:cNvPr>
          <p:cNvSpPr>
            <a:spLocks noChangeShapeType="1"/>
          </p:cNvSpPr>
          <p:nvPr/>
        </p:nvSpPr>
        <p:spPr bwMode="auto">
          <a:xfrm>
            <a:off x="8367252" y="5220176"/>
            <a:ext cx="1167859" cy="907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3A2B38-0A21-EC45-9EBE-7DBEBFF16461}"/>
              </a:ext>
            </a:extLst>
          </p:cNvPr>
          <p:cNvSpPr txBox="1"/>
          <p:nvPr/>
        </p:nvSpPr>
        <p:spPr>
          <a:xfrm>
            <a:off x="8316993" y="5376126"/>
            <a:ext cx="845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E53912-CD9B-3345-9037-391AB7961573}"/>
              </a:ext>
            </a:extLst>
          </p:cNvPr>
          <p:cNvSpPr txBox="1"/>
          <p:nvPr/>
        </p:nvSpPr>
        <p:spPr>
          <a:xfrm>
            <a:off x="8296611" y="4733646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</a:t>
            </a:r>
          </a:p>
        </p:txBody>
      </p:sp>
      <p:graphicFrame>
        <p:nvGraphicFramePr>
          <p:cNvPr id="21" name="Group 7">
            <a:extLst>
              <a:ext uri="{FF2B5EF4-FFF2-40B4-BE49-F238E27FC236}">
                <a16:creationId xmlns:a16="http://schemas.microsoft.com/office/drawing/2014/main" id="{10CF45E9-F4A9-2E47-B8C0-50E72813E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031307"/>
              </p:ext>
            </p:extLst>
          </p:nvPr>
        </p:nvGraphicFramePr>
        <p:xfrm>
          <a:off x="9562583" y="4386366"/>
          <a:ext cx="2270544" cy="1854201"/>
        </p:xfrm>
        <a:graphic>
          <a:graphicData uri="http://schemas.openxmlformats.org/drawingml/2006/table">
            <a:tbl>
              <a:tblPr/>
              <a:tblGrid>
                <a:gridCol w="756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68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02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2" grpId="0" animBg="1"/>
      <p:bldP spid="13" grpId="0"/>
      <p:bldP spid="17" grpId="0"/>
      <p:bldP spid="18" grpId="0" animBg="1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Probabilistic Inference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1DC3E13-0082-5D43-AF92-7D7D303FC0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4013" y="1266785"/>
            <a:ext cx="6854237" cy="4773049"/>
          </a:xfrm>
        </p:spPr>
        <p:txBody>
          <a:bodyPr/>
          <a:lstStyle/>
          <a:p>
            <a:pPr eaLnBrk="1" hangingPunct="1"/>
            <a:r>
              <a:rPr lang="en-US" sz="2400" dirty="0"/>
              <a:t>Probabilistic inference: compute a desired probability from other known probabilities (e.g. conditional from joint)</a:t>
            </a:r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We generally compute conditional probabilities </a:t>
            </a:r>
          </a:p>
          <a:p>
            <a:pPr lvl="1" eaLnBrk="1" hangingPunct="1"/>
            <a:r>
              <a:rPr lang="en-US" sz="2000" dirty="0"/>
              <a:t>P(on time | no reported accidents) = 0.90</a:t>
            </a:r>
          </a:p>
          <a:p>
            <a:pPr lvl="1" eaLnBrk="1" hangingPunct="1"/>
            <a:r>
              <a:rPr lang="en-US" sz="2000" dirty="0"/>
              <a:t>These represent the agent’s </a:t>
            </a:r>
            <a:r>
              <a:rPr lang="en-US" sz="2000" i="1" dirty="0"/>
              <a:t>beliefs</a:t>
            </a:r>
            <a:r>
              <a:rPr lang="en-US" sz="2000" dirty="0"/>
              <a:t> given the evidence</a:t>
            </a:r>
            <a:endParaRPr lang="en-US" sz="2000" i="1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Probabilities change with new evidence:</a:t>
            </a:r>
          </a:p>
          <a:p>
            <a:pPr lvl="1" eaLnBrk="1" hangingPunct="1"/>
            <a:r>
              <a:rPr lang="en-US" sz="2000" dirty="0"/>
              <a:t>P(on time | no accidents, 5 a.m.) = 0.95</a:t>
            </a:r>
          </a:p>
          <a:p>
            <a:pPr lvl="1" eaLnBrk="1" hangingPunct="1"/>
            <a:r>
              <a:rPr lang="en-US" sz="2000" dirty="0"/>
              <a:t>P(on time | no accidents, 5 a.m., raining) = 0.80</a:t>
            </a:r>
          </a:p>
          <a:p>
            <a:pPr lvl="1" eaLnBrk="1" hangingPunct="1"/>
            <a:r>
              <a:rPr lang="en-US" sz="2000" dirty="0"/>
              <a:t>Observing new evidence causes </a:t>
            </a:r>
            <a:r>
              <a:rPr lang="en-US" sz="2000" i="1" dirty="0"/>
              <a:t>beliefs to be updated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CBC87-572F-124C-B52B-325AAFAB4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616" y="1154714"/>
            <a:ext cx="5110454" cy="472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29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Inference by Enumeration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E3F1CD7-2531-884E-AA50-9516D8B1C0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9191" y="1004865"/>
            <a:ext cx="8229600" cy="132753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General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Evidence variables: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Query* variable: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Hidden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endParaRPr lang="en-US" sz="1600" dirty="0"/>
          </a:p>
        </p:txBody>
      </p:sp>
      <p:pic>
        <p:nvPicPr>
          <p:cNvPr id="6" name="Picture 5" descr="txp_fig">
            <a:extLst>
              <a:ext uri="{FF2B5EF4-FFF2-40B4-BE49-F238E27FC236}">
                <a16:creationId xmlns:a16="http://schemas.microsoft.com/office/drawing/2014/main" id="{6E365B7D-D0CA-D547-B153-9FA072F6720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051" y="1408239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 descr="txp_fig">
            <a:extLst>
              <a:ext uri="{FF2B5EF4-FFF2-40B4-BE49-F238E27FC236}">
                <a16:creationId xmlns:a16="http://schemas.microsoft.com/office/drawing/2014/main" id="{054EB4B6-EFD9-FA41-BBBF-CBDF7B90EE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943" y="1319587"/>
            <a:ext cx="2095500" cy="22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6" descr="txp_fig">
            <a:extLst>
              <a:ext uri="{FF2B5EF4-FFF2-40B4-BE49-F238E27FC236}">
                <a16:creationId xmlns:a16="http://schemas.microsoft.com/office/drawing/2014/main" id="{B3D0AB1A-DDCB-0843-BD3F-D60888AA66B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43" y="1638675"/>
            <a:ext cx="169863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2" descr="txp_fig">
            <a:extLst>
              <a:ext uri="{FF2B5EF4-FFF2-40B4-BE49-F238E27FC236}">
                <a16:creationId xmlns:a16="http://schemas.microsoft.com/office/drawing/2014/main" id="{A119D58B-6434-5347-9BDE-5474BBE82998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718" y="1943475"/>
            <a:ext cx="9588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7" descr="txp_fig">
            <a:extLst>
              <a:ext uri="{FF2B5EF4-FFF2-40B4-BE49-F238E27FC236}">
                <a16:creationId xmlns:a16="http://schemas.microsoft.com/office/drawing/2014/main" id="{211651DC-06F3-A24F-9361-71D78DB8E2D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674" y="1582741"/>
            <a:ext cx="2067441" cy="35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>
            <a:extLst>
              <a:ext uri="{FF2B5EF4-FFF2-40B4-BE49-F238E27FC236}">
                <a16:creationId xmlns:a16="http://schemas.microsoft.com/office/drawing/2014/main" id="{B0B6036C-F9F9-5A43-8444-37EAE8CD08C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694" y="5862454"/>
            <a:ext cx="18859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txp_fig">
            <a:extLst>
              <a:ext uri="{FF2B5EF4-FFF2-40B4-BE49-F238E27FC236}">
                <a16:creationId xmlns:a16="http://schemas.microsoft.com/office/drawing/2014/main" id="{8300B80E-D459-4548-802D-57B59802B52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923" y="5780496"/>
            <a:ext cx="32575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AutoShape 20">
            <a:extLst>
              <a:ext uri="{FF2B5EF4-FFF2-40B4-BE49-F238E27FC236}">
                <a16:creationId xmlns:a16="http://schemas.microsoft.com/office/drawing/2014/main" id="{180303EB-AED8-1845-BD67-133BC6CCC27C}"/>
              </a:ext>
            </a:extLst>
          </p:cNvPr>
          <p:cNvSpPr>
            <a:spLocks/>
          </p:cNvSpPr>
          <p:nvPr/>
        </p:nvSpPr>
        <p:spPr bwMode="auto">
          <a:xfrm rot="-5400000">
            <a:off x="6449738" y="5088417"/>
            <a:ext cx="174830" cy="2134655"/>
          </a:xfrm>
          <a:prstGeom prst="leftBrace">
            <a:avLst>
              <a:gd name="adj1" fmla="val 1083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21" descr="txp_fig">
            <a:extLst>
              <a:ext uri="{FF2B5EF4-FFF2-40B4-BE49-F238E27FC236}">
                <a16:creationId xmlns:a16="http://schemas.microsoft.com/office/drawing/2014/main" id="{59128658-F962-2646-8D14-1193441EB769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035" y="6338452"/>
            <a:ext cx="157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AutoShape 22">
            <a:extLst>
              <a:ext uri="{FF2B5EF4-FFF2-40B4-BE49-F238E27FC236}">
                <a16:creationId xmlns:a16="http://schemas.microsoft.com/office/drawing/2014/main" id="{FF6DC61F-F32A-5744-A498-93742F976339}"/>
              </a:ext>
            </a:extLst>
          </p:cNvPr>
          <p:cNvSpPr>
            <a:spLocks/>
          </p:cNvSpPr>
          <p:nvPr/>
        </p:nvSpPr>
        <p:spPr bwMode="auto">
          <a:xfrm>
            <a:off x="5339868" y="1268291"/>
            <a:ext cx="228600" cy="914400"/>
          </a:xfrm>
          <a:prstGeom prst="rightBrace">
            <a:avLst>
              <a:gd name="adj1" fmla="val 33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23">
            <a:extLst>
              <a:ext uri="{FF2B5EF4-FFF2-40B4-BE49-F238E27FC236}">
                <a16:creationId xmlns:a16="http://schemas.microsoft.com/office/drawing/2014/main" id="{D78ED86E-C67C-CC4A-AE28-3C41FF412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1401" y="1677171"/>
            <a:ext cx="152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i="1" dirty="0">
                <a:latin typeface="Calibri" pitchFamily="34" charset="0"/>
                <a:cs typeface="Calibri" pitchFamily="34" charset="0"/>
              </a:rPr>
              <a:t>All variables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19F0D6B-5C59-7042-B8F5-DA57C06834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8580" y="838200"/>
            <a:ext cx="1557338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>
                <a:latin typeface="Calibri" pitchFamily="34" charset="0"/>
                <a:cs typeface="Calibri" pitchFamily="34" charset="0"/>
              </a:rPr>
              <a:t>* Works fine with multiple query variables, too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3834E1B7-CD41-A044-977A-B10FB5070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9198" y="1005512"/>
            <a:ext cx="3997028" cy="863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We want:</a:t>
            </a:r>
          </a:p>
          <a:p>
            <a:pPr lvl="1">
              <a:lnSpc>
                <a:spcPct val="80000"/>
              </a:lnSpc>
            </a:pPr>
            <a:endParaRPr lang="en-US" sz="1600" dirty="0"/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B90CF150-91B3-8D46-AC44-4A663D0EB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371" y="2794861"/>
            <a:ext cx="2826696" cy="1025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1: Select the entries consistent with the evidence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1EC2CF85-DC89-F347-9E07-093B284D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5667" y="2790215"/>
            <a:ext cx="3822722" cy="63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2: Sum out H to get joint of Query and evidence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70B64167-E537-964A-963C-349975EA3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8138" y="2781816"/>
            <a:ext cx="2786348" cy="46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dirty="0"/>
              <a:t>Step 3: Normalize</a:t>
            </a:r>
          </a:p>
          <a:p>
            <a:pPr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22D62DE-2ED1-674D-B355-ECC862C76965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49" y="3663293"/>
            <a:ext cx="3561300" cy="204828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792E8B9-419B-3F4B-A9EB-CAE3764D119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87" y="3446824"/>
            <a:ext cx="3114039" cy="2076026"/>
          </a:xfrm>
          <a:prstGeom prst="rect">
            <a:avLst/>
          </a:prstGeom>
        </p:spPr>
      </p:pic>
      <p:pic>
        <p:nvPicPr>
          <p:cNvPr id="27" name="Picture 26" descr="TP_tmp.png">
            <a:extLst>
              <a:ext uri="{FF2B5EF4-FFF2-40B4-BE49-F238E27FC236}">
                <a16:creationId xmlns:a16="http://schemas.microsoft.com/office/drawing/2014/main" id="{40088A17-D156-B846-B4F3-64C3C82831B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262" y="5384184"/>
            <a:ext cx="2463800" cy="584200"/>
          </a:xfrm>
          <a:prstGeom prst="rect">
            <a:avLst/>
          </a:prstGeom>
        </p:spPr>
      </p:pic>
      <p:pic>
        <p:nvPicPr>
          <p:cNvPr id="28" name="Picture 27" descr="TP_tmp.png">
            <a:extLst>
              <a:ext uri="{FF2B5EF4-FFF2-40B4-BE49-F238E27FC236}">
                <a16:creationId xmlns:a16="http://schemas.microsoft.com/office/drawing/2014/main" id="{63BBA2FD-1BB8-AE48-8FE1-3B26E1FD146D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8328" y="6033652"/>
            <a:ext cx="3657600" cy="533400"/>
          </a:xfrm>
          <a:prstGeom prst="rect">
            <a:avLst/>
          </a:prstGeom>
          <a:noFill/>
          <a:ln/>
          <a:effectLst/>
          <a:extLst>
            <a:ext uri="{909E8E84-426E-40dd-AFC4-6F175D3DCCD1}">
              <a14:hiddenFill xmlns="" xmlns:a14="http://schemas.microsoft.com/office/drawing/2010/main">
                <a:pattFill prst="pct5">
                  <a:fgClr>
                    <a:srgbClr val="FFFFFF">
                      <a:alpha val="0"/>
                    </a:srgbClr>
                  </a:fgClr>
                  <a:bgClr>
                    <a:srgbClr val="FFFFFF">
                      <a:alpha val="0"/>
                    </a:srgbClr>
                  </a:bgClr>
                </a:patt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9" name="Picture 28" descr="latex-image-1.pdf">
            <a:extLst>
              <a:ext uri="{FF2B5EF4-FFF2-40B4-BE49-F238E27FC236}">
                <a16:creationId xmlns:a16="http://schemas.microsoft.com/office/drawing/2014/main" id="{FEE83AD9-25BE-4B4B-AB8B-2E9468BCBAE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66" y="3374446"/>
            <a:ext cx="1123188" cy="151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2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2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Inference by Enumeration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6D9882E-28E9-FE49-9F7A-C9D24826A1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8930" y="1204594"/>
            <a:ext cx="4190295" cy="4525963"/>
          </a:xfrm>
        </p:spPr>
        <p:txBody>
          <a:bodyPr/>
          <a:lstStyle/>
          <a:p>
            <a:pPr eaLnBrk="1" hangingPunct="1"/>
            <a:r>
              <a:rPr lang="en-US" sz="2400" dirty="0"/>
              <a:t>P(W)?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winter)?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P(W | winter, hot)?</a:t>
            </a:r>
          </a:p>
        </p:txBody>
      </p:sp>
      <p:graphicFrame>
        <p:nvGraphicFramePr>
          <p:cNvPr id="6" name="Group 155">
            <a:extLst>
              <a:ext uri="{FF2B5EF4-FFF2-40B4-BE49-F238E27FC236}">
                <a16:creationId xmlns:a16="http://schemas.microsoft.com/office/drawing/2014/main" id="{E3D19377-1CF5-CF48-BD9F-B1FCCE8ED7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944080"/>
              </p:ext>
            </p:extLst>
          </p:nvPr>
        </p:nvGraphicFramePr>
        <p:xfrm>
          <a:off x="7785100" y="1120195"/>
          <a:ext cx="3615211" cy="3566160"/>
        </p:xfrm>
        <a:graphic>
          <a:graphicData uri="http://schemas.openxmlformats.org/drawingml/2006/table">
            <a:tbl>
              <a:tblPr/>
              <a:tblGrid>
                <a:gridCol w="1075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summer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winter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350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Inference by Enumeration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E9306A8-0252-CA45-ACF7-2982798AA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087" y="1411489"/>
            <a:ext cx="8080342" cy="429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Obvious problems: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Worst-case time complexity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 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Space complexity O(</a:t>
            </a:r>
            <a:r>
              <a:rPr lang="en-US" sz="2000" dirty="0" err="1"/>
              <a:t>d</a:t>
            </a:r>
            <a:r>
              <a:rPr lang="en-US" sz="2000" baseline="30000" dirty="0" err="1"/>
              <a:t>n</a:t>
            </a:r>
            <a:r>
              <a:rPr lang="en-US" sz="2000" dirty="0"/>
              <a:t>) to store the joint distribution</a:t>
            </a:r>
          </a:p>
          <a:p>
            <a:pPr marL="457176" lvl="1" indent="0">
              <a:lnSpc>
                <a:spcPct val="80000"/>
              </a:lnSpc>
              <a:buNone/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8772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Product Rule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8BE4513-24E4-2945-8544-5B60F4CCEA2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r>
              <a:rPr lang="en-US" sz="2400" dirty="0"/>
              <a:t>Sometimes have conditional distributions but want the joint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pic>
        <p:nvPicPr>
          <p:cNvPr id="6" name="Picture 8" descr="txp_fig">
            <a:extLst>
              <a:ext uri="{FF2B5EF4-FFF2-40B4-BE49-F238E27FC236}">
                <a16:creationId xmlns:a16="http://schemas.microsoft.com/office/drawing/2014/main" id="{1D33A44A-853B-014A-B764-975A5DD1DC5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402" y="2225699"/>
            <a:ext cx="2447925" cy="73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.png">
            <a:extLst>
              <a:ext uri="{FF2B5EF4-FFF2-40B4-BE49-F238E27FC236}">
                <a16:creationId xmlns:a16="http://schemas.microsoft.com/office/drawing/2014/main" id="{7225A89F-9539-584F-86A4-BBF31FF18D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949" y="2347356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10" name="AutoShape 144">
            <a:extLst>
              <a:ext uri="{FF2B5EF4-FFF2-40B4-BE49-F238E27FC236}">
                <a16:creationId xmlns:a16="http://schemas.microsoft.com/office/drawing/2014/main" id="{3E9BFDDA-83B6-3744-92CF-5490A56B9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4687" y="2421643"/>
            <a:ext cx="914400" cy="381000"/>
          </a:xfrm>
          <a:prstGeom prst="leftRightArrow">
            <a:avLst>
              <a:gd name="adj1" fmla="val 50000"/>
              <a:gd name="adj2" fmla="val 48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3F5162-9CBA-3B4C-893B-FE47059356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37" y="3471580"/>
            <a:ext cx="5651673" cy="177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0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Product Rule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4C08681-A1A2-6743-9606-2B82E1CBCE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93005" y="1369120"/>
            <a:ext cx="7987470" cy="4757043"/>
          </a:xfrm>
        </p:spPr>
        <p:txBody>
          <a:bodyPr/>
          <a:lstStyle/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eaLnBrk="1" hangingPunct="1"/>
            <a:endParaRPr lang="en-US" sz="2400" dirty="0"/>
          </a:p>
        </p:txBody>
      </p:sp>
      <p:graphicFrame>
        <p:nvGraphicFramePr>
          <p:cNvPr id="6" name="Group 12">
            <a:extLst>
              <a:ext uri="{FF2B5EF4-FFF2-40B4-BE49-F238E27FC236}">
                <a16:creationId xmlns:a16="http://schemas.microsoft.com/office/drawing/2014/main" id="{8CDA3130-4945-4748-8B64-FDEB44195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339915"/>
              </p:ext>
            </p:extLst>
          </p:nvPr>
        </p:nvGraphicFramePr>
        <p:xfrm>
          <a:off x="1383150" y="42446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Group 88">
            <a:extLst>
              <a:ext uri="{FF2B5EF4-FFF2-40B4-BE49-F238E27FC236}">
                <a16:creationId xmlns:a16="http://schemas.microsoft.com/office/drawing/2014/main" id="{401E99BF-F294-BC41-B17A-EAEB1FB71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408473"/>
              </p:ext>
            </p:extLst>
          </p:nvPr>
        </p:nvGraphicFramePr>
        <p:xfrm>
          <a:off x="3592950" y="37398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" name="Picture 9" descr="txp_fig">
            <a:extLst>
              <a:ext uri="{FF2B5EF4-FFF2-40B4-BE49-F238E27FC236}">
                <a16:creationId xmlns:a16="http://schemas.microsoft.com/office/drawing/2014/main" id="{9BB992A1-DABC-7949-A9E3-AE1AD97AC2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963" y="32889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Group 141">
            <a:extLst>
              <a:ext uri="{FF2B5EF4-FFF2-40B4-BE49-F238E27FC236}">
                <a16:creationId xmlns:a16="http://schemas.microsoft.com/office/drawing/2014/main" id="{AAF5A8C3-0480-6740-B38F-862B08F5E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020661"/>
              </p:ext>
            </p:extLst>
          </p:nvPr>
        </p:nvGraphicFramePr>
        <p:xfrm>
          <a:off x="7479150" y="3758879"/>
          <a:ext cx="23622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0.08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0.72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0.14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0.06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Picture 12" descr="txp_fig">
            <a:extLst>
              <a:ext uri="{FF2B5EF4-FFF2-40B4-BE49-F238E27FC236}">
                <a16:creationId xmlns:a16="http://schemas.microsoft.com/office/drawing/2014/main" id="{CF3C26DB-61CE-9D44-8188-E22407E4897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238" y="3287392"/>
            <a:ext cx="12414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AutoShape 143">
            <a:extLst>
              <a:ext uri="{FF2B5EF4-FFF2-40B4-BE49-F238E27FC236}">
                <a16:creationId xmlns:a16="http://schemas.microsoft.com/office/drawing/2014/main" id="{B13C0749-E0A8-E84F-9594-DD4F228E3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550" y="4520879"/>
            <a:ext cx="990600" cy="533400"/>
          </a:xfrm>
          <a:prstGeom prst="leftRightArrow">
            <a:avLst>
              <a:gd name="adj1" fmla="val 50000"/>
              <a:gd name="adj2" fmla="val 37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4" descr="txp_fig">
            <a:extLst>
              <a:ext uri="{FF2B5EF4-FFF2-40B4-BE49-F238E27FC236}">
                <a16:creationId xmlns:a16="http://schemas.microsoft.com/office/drawing/2014/main" id="{5DFE7B85-4442-8349-B8D4-92CA5D0DAE7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250" y="38525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E0BDA2D-7D61-7E44-AC93-3A49E6C9E5FB}"/>
              </a:ext>
            </a:extLst>
          </p:cNvPr>
          <p:cNvSpPr/>
          <p:nvPr/>
        </p:nvSpPr>
        <p:spPr>
          <a:xfrm>
            <a:off x="9207875" y="4176807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431646-F71F-594F-94C5-E6847FBE40F0}"/>
              </a:ext>
            </a:extLst>
          </p:cNvPr>
          <p:cNvSpPr/>
          <p:nvPr/>
        </p:nvSpPr>
        <p:spPr>
          <a:xfrm>
            <a:off x="9201518" y="4577236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DAE0D2-1D81-D843-9849-B417C4B6713D}"/>
              </a:ext>
            </a:extLst>
          </p:cNvPr>
          <p:cNvSpPr/>
          <p:nvPr/>
        </p:nvSpPr>
        <p:spPr>
          <a:xfrm>
            <a:off x="9234852" y="4928060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2FBA8C-9536-5246-AD67-FCE032D603BF}"/>
              </a:ext>
            </a:extLst>
          </p:cNvPr>
          <p:cNvSpPr/>
          <p:nvPr/>
        </p:nvSpPr>
        <p:spPr>
          <a:xfrm>
            <a:off x="9248339" y="5298724"/>
            <a:ext cx="545725" cy="24802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txp_fig.png">
            <a:extLst>
              <a:ext uri="{FF2B5EF4-FFF2-40B4-BE49-F238E27FC236}">
                <a16:creationId xmlns:a16="http://schemas.microsoft.com/office/drawing/2014/main" id="{201A5D58-8FA7-394B-8BBF-34FA4C7B6FD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7035" y="1447471"/>
            <a:ext cx="5906965" cy="5992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1158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Chain Rule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7CB9E9B-6DC0-1640-8755-5632B96799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More generally, can always write any joint distribution as an incremental product of conditional distributions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always true?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6" name="Picture 8" descr="txp_fig">
            <a:extLst>
              <a:ext uri="{FF2B5EF4-FFF2-40B4-BE49-F238E27FC236}">
                <a16:creationId xmlns:a16="http://schemas.microsoft.com/office/drawing/2014/main" id="{1D62F7BE-833D-A24C-8474-45B725A8E0A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938" y="2640013"/>
            <a:ext cx="5707062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">
            <a:extLst>
              <a:ext uri="{FF2B5EF4-FFF2-40B4-BE49-F238E27FC236}">
                <a16:creationId xmlns:a16="http://schemas.microsoft.com/office/drawing/2014/main" id="{7F5E8B27-1024-DD4B-A6DA-4345359AB2E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3286125"/>
            <a:ext cx="496411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0286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Plan for Today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D3BD852-E4BB-6341-9A5F-A19A59BFD1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8988" y="1397000"/>
            <a:ext cx="6502411" cy="5078097"/>
          </a:xfrm>
        </p:spPr>
        <p:txBody>
          <a:bodyPr/>
          <a:lstStyle/>
          <a:p>
            <a:pPr eaLnBrk="1" hangingPunct="1"/>
            <a:r>
              <a:rPr lang="en-US" sz="2800" dirty="0"/>
              <a:t>Probability</a:t>
            </a:r>
          </a:p>
          <a:p>
            <a:pPr lvl="8"/>
            <a:endParaRPr lang="en-US" sz="300" dirty="0"/>
          </a:p>
          <a:p>
            <a:pPr lvl="1" eaLnBrk="1" hangingPunct="1"/>
            <a:r>
              <a:rPr lang="en-US" sz="2400" dirty="0"/>
              <a:t>Random Variables</a:t>
            </a:r>
          </a:p>
          <a:p>
            <a:pPr lvl="1" eaLnBrk="1" hangingPunct="1"/>
            <a:r>
              <a:rPr lang="en-US" sz="2400" dirty="0"/>
              <a:t>Joint and Marginal Distributions</a:t>
            </a:r>
          </a:p>
          <a:p>
            <a:pPr lvl="1" eaLnBrk="1" hangingPunct="1"/>
            <a:r>
              <a:rPr lang="en-US" sz="2400" dirty="0"/>
              <a:t>Conditional Distribution</a:t>
            </a:r>
          </a:p>
          <a:p>
            <a:pPr lvl="1" eaLnBrk="1" hangingPunct="1"/>
            <a:r>
              <a:rPr lang="en-US" sz="2400" dirty="0"/>
              <a:t>Product Rule, Chain Rule, Bayes’ Rule</a:t>
            </a:r>
          </a:p>
          <a:p>
            <a:pPr lvl="1" eaLnBrk="1" hangingPunct="1"/>
            <a:r>
              <a:rPr lang="en-US" sz="2400" dirty="0"/>
              <a:t>Inference</a:t>
            </a:r>
          </a:p>
          <a:p>
            <a:pPr lvl="1" eaLnBrk="1" hangingPunct="1"/>
            <a:r>
              <a:rPr lang="en-US" sz="2400" dirty="0"/>
              <a:t>Independence</a:t>
            </a:r>
          </a:p>
          <a:p>
            <a:pPr lvl="2"/>
            <a:endParaRPr lang="en-US" sz="2000" dirty="0"/>
          </a:p>
          <a:p>
            <a:pPr eaLnBrk="1" hangingPunct="1"/>
            <a:r>
              <a:rPr lang="en-US" sz="2800" dirty="0"/>
              <a:t>You’ll need all this stuff </a:t>
            </a:r>
            <a:r>
              <a:rPr lang="en-US" sz="2800" b="1" dirty="0">
                <a:solidFill>
                  <a:srgbClr val="FF0000"/>
                </a:solidFill>
              </a:rPr>
              <a:t>A LOT </a:t>
            </a:r>
            <a:r>
              <a:rPr lang="en-US" sz="2800" dirty="0"/>
              <a:t>for the next few weeks, so make sure you go over it now!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DE64AB-BBB6-014F-9164-C2739D4C4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29" y="1301896"/>
            <a:ext cx="4704859" cy="474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56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Bayes Rule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A906B8-A73F-3744-9D2B-FA4E81584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18" y="1628745"/>
            <a:ext cx="7963334" cy="466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640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Bayes' Rule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D46370A-9A4C-0D4E-A403-31821AFF30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19960" y="1044574"/>
            <a:ext cx="7992240" cy="51054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Two ways to factor a joint distribution over two variables: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Dividing, we get: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is this at all helpful?</a:t>
            </a:r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Lets us build one conditional from its reverse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Often one conditional is tricky but the other one is simple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Foundation of many systems we’ll see later (e.g. ASR, MT)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the running for most important AI equation!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6" name="Picture 4" descr="txp_fig">
            <a:extLst>
              <a:ext uri="{FF2B5EF4-FFF2-40B4-BE49-F238E27FC236}">
                <a16:creationId xmlns:a16="http://schemas.microsoft.com/office/drawing/2014/main" id="{247298A0-3BE7-CE41-BD69-028BA9454E2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730374"/>
            <a:ext cx="3103563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txp_fig">
            <a:extLst>
              <a:ext uri="{FF2B5EF4-FFF2-40B4-BE49-F238E27FC236}">
                <a16:creationId xmlns:a16="http://schemas.microsoft.com/office/drawing/2014/main" id="{420363C0-DCEF-5548-B917-31B666B9266E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600" y="2949574"/>
            <a:ext cx="308768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txp_fig">
            <a:extLst>
              <a:ext uri="{FF2B5EF4-FFF2-40B4-BE49-F238E27FC236}">
                <a16:creationId xmlns:a16="http://schemas.microsoft.com/office/drawing/2014/main" id="{30DEE9DB-20A1-2842-A1BA-5B34EF2C2C1A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063" y="1730374"/>
            <a:ext cx="2014537" cy="31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3" descr="Thomas Bayes">
            <a:hlinkClick r:id="rId8" tooltip="Thomas Bayes"/>
            <a:extLst>
              <a:ext uri="{FF2B5EF4-FFF2-40B4-BE49-F238E27FC236}">
                <a16:creationId xmlns:a16="http://schemas.microsoft.com/office/drawing/2014/main" id="{99896144-9A91-9A4F-9D5B-0C92D6946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228" y="2179432"/>
            <a:ext cx="2927072" cy="313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AutoShape 14">
            <a:extLst>
              <a:ext uri="{FF2B5EF4-FFF2-40B4-BE49-F238E27FC236}">
                <a16:creationId xmlns:a16="http://schemas.microsoft.com/office/drawing/2014/main" id="{4816C215-7DD8-574A-9448-363E2486C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51" y="1485514"/>
            <a:ext cx="1905000" cy="457200"/>
          </a:xfrm>
          <a:prstGeom prst="wedgeRoundRectCallout">
            <a:avLst>
              <a:gd name="adj1" fmla="val -6000"/>
              <a:gd name="adj2" fmla="val 1638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/>
            <a:r>
              <a:rPr lang="en-US" dirty="0">
                <a:latin typeface="Calibri" pitchFamily="34" charset="0"/>
                <a:cs typeface="Calibri" pitchFamily="34" charset="0"/>
              </a:rPr>
              <a:t>That’s my rule!</a:t>
            </a:r>
          </a:p>
        </p:txBody>
      </p:sp>
    </p:spTree>
    <p:extLst>
      <p:ext uri="{BB962C8B-B14F-4D97-AF65-F5344CB8AC3E}">
        <p14:creationId xmlns:p14="http://schemas.microsoft.com/office/powerpoint/2010/main" val="354340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Inference with Bayes' Rule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055A4D9-2D40-5F43-A933-0D4E347A48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5300" y="1064417"/>
            <a:ext cx="11379200" cy="5069673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400" dirty="0"/>
              <a:t>Example: Diagnostic probability from causal probability: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Example:</a:t>
            </a:r>
          </a:p>
          <a:p>
            <a:pPr lvl="1" eaLnBrk="1" hangingPunct="1"/>
            <a:r>
              <a:rPr lang="en-US" sz="2000" dirty="0"/>
              <a:t>M: meningitis, S: stiff neck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lvl="4"/>
            <a:endParaRPr lang="en-US" sz="12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r>
              <a:rPr lang="en-US" sz="2000" dirty="0"/>
              <a:t>Note: posterior probability of meningitis still very small</a:t>
            </a:r>
          </a:p>
          <a:p>
            <a:pPr lvl="1" eaLnBrk="1" hangingPunct="1"/>
            <a:r>
              <a:rPr lang="en-US" sz="2000" dirty="0"/>
              <a:t>Note: you should still get stiff necks checked out!  Why?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9988B24-D0F6-F44A-979D-A35484F31803}"/>
              </a:ext>
            </a:extLst>
          </p:cNvPr>
          <p:cNvSpPr/>
          <p:nvPr/>
        </p:nvSpPr>
        <p:spPr>
          <a:xfrm>
            <a:off x="7543800" y="3139280"/>
            <a:ext cx="239713" cy="10001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734BC3ED-51AD-1C41-81F0-8A60CF76E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7338" y="3309142"/>
            <a:ext cx="12017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Example</a:t>
            </a:r>
          </a:p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givens</a:t>
            </a:r>
          </a:p>
        </p:txBody>
      </p:sp>
      <p:pic>
        <p:nvPicPr>
          <p:cNvPr id="10" name="Picture 9" descr="latex-image-1.pdf">
            <a:extLst>
              <a:ext uri="{FF2B5EF4-FFF2-40B4-BE49-F238E27FC236}">
                <a16:creationId xmlns:a16="http://schemas.microsoft.com/office/drawing/2014/main" id="{4CE92CF4-9336-BA4C-8EA0-A1982176EF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37" y="3896501"/>
            <a:ext cx="2580388" cy="324743"/>
          </a:xfrm>
          <a:prstGeom prst="rect">
            <a:avLst/>
          </a:prstGeom>
        </p:spPr>
      </p:pic>
      <p:pic>
        <p:nvPicPr>
          <p:cNvPr id="12" name="Picture 11" descr="latex-image-1.pdf">
            <a:extLst>
              <a:ext uri="{FF2B5EF4-FFF2-40B4-BE49-F238E27FC236}">
                <a16:creationId xmlns:a16="http://schemas.microsoft.com/office/drawing/2014/main" id="{50AD0F43-CEB9-8E43-B6A3-3A7A1EC25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75" y="4424155"/>
            <a:ext cx="11345311" cy="566936"/>
          </a:xfrm>
          <a:prstGeom prst="rect">
            <a:avLst/>
          </a:prstGeom>
        </p:spPr>
      </p:pic>
      <p:pic>
        <p:nvPicPr>
          <p:cNvPr id="13" name="Picture 12" descr="latex-image-1.pdf">
            <a:extLst>
              <a:ext uri="{FF2B5EF4-FFF2-40B4-BE49-F238E27FC236}">
                <a16:creationId xmlns:a16="http://schemas.microsoft.com/office/drawing/2014/main" id="{AFA638A7-C488-B248-931B-70552D08F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326" y="3147309"/>
            <a:ext cx="2228287" cy="317102"/>
          </a:xfrm>
          <a:prstGeom prst="rect">
            <a:avLst/>
          </a:prstGeom>
        </p:spPr>
      </p:pic>
      <p:pic>
        <p:nvPicPr>
          <p:cNvPr id="14" name="Picture 13" descr="latex-image-1.pdf">
            <a:extLst>
              <a:ext uri="{FF2B5EF4-FFF2-40B4-BE49-F238E27FC236}">
                <a16:creationId xmlns:a16="http://schemas.microsoft.com/office/drawing/2014/main" id="{EAC0C9FD-A0A7-5A4A-B12B-6EC89D7B8A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997" y="3498842"/>
            <a:ext cx="2381074" cy="316906"/>
          </a:xfrm>
          <a:prstGeom prst="rect">
            <a:avLst/>
          </a:prstGeom>
        </p:spPr>
      </p:pic>
      <p:pic>
        <p:nvPicPr>
          <p:cNvPr id="15" name="Picture 14" descr="latex-image-1.pdf">
            <a:extLst>
              <a:ext uri="{FF2B5EF4-FFF2-40B4-BE49-F238E27FC236}">
                <a16:creationId xmlns:a16="http://schemas.microsoft.com/office/drawing/2014/main" id="{7AA3BBF4-C4B8-E942-88CB-7B448A3CC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98" y="1674027"/>
            <a:ext cx="5445919" cy="71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5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Quiz: Bayes' Rule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46794B-0C92-124E-BF63-B617A435B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r>
              <a:rPr lang="en-US" dirty="0"/>
              <a:t>Given: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P(W | dry) ? </a:t>
            </a:r>
          </a:p>
        </p:txBody>
      </p:sp>
      <p:graphicFrame>
        <p:nvGraphicFramePr>
          <p:cNvPr id="10" name="Group 12">
            <a:extLst>
              <a:ext uri="{FF2B5EF4-FFF2-40B4-BE49-F238E27FC236}">
                <a16:creationId xmlns:a16="http://schemas.microsoft.com/office/drawing/2014/main" id="{91915E5E-EA62-F243-A07E-22CBEF1C6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388775"/>
              </p:ext>
            </p:extLst>
          </p:nvPr>
        </p:nvGraphicFramePr>
        <p:xfrm>
          <a:off x="2232236" y="2263454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Group 88">
            <a:extLst>
              <a:ext uri="{FF2B5EF4-FFF2-40B4-BE49-F238E27FC236}">
                <a16:creationId xmlns:a16="http://schemas.microsoft.com/office/drawing/2014/main" id="{1B5FCCE6-A9C2-004D-9FA0-B988944A0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989095"/>
              </p:ext>
            </p:extLst>
          </p:nvPr>
        </p:nvGraphicFramePr>
        <p:xfrm>
          <a:off x="4442036" y="1758629"/>
          <a:ext cx="2209800" cy="1847944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0.9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76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wet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0.7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3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dry</a:t>
                      </a:r>
                    </a:p>
                  </a:txBody>
                  <a:tcPr marT="45704" marB="457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Picture 12" descr="txp_fig">
            <a:extLst>
              <a:ext uri="{FF2B5EF4-FFF2-40B4-BE49-F238E27FC236}">
                <a16:creationId xmlns:a16="http://schemas.microsoft.com/office/drawing/2014/main" id="{A212028A-86E0-B546-914A-3D77D2135E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049" y="1307779"/>
            <a:ext cx="1193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>
            <a:extLst>
              <a:ext uri="{FF2B5EF4-FFF2-40B4-BE49-F238E27FC236}">
                <a16:creationId xmlns:a16="http://schemas.microsoft.com/office/drawing/2014/main" id="{36A87B1B-B481-904A-96BA-7638F689EE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36" y="1871342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474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Ghostbusters, Revisited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4636FA31-EB69-6B46-B3F9-2E04ACA99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524" y="3633406"/>
            <a:ext cx="25050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4BD8C8F2-AC00-3040-B755-748EAC54EC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59358" y="1333500"/>
            <a:ext cx="5764213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Let’s say we have two distributions: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>
                <a:solidFill>
                  <a:srgbClr val="C00000"/>
                </a:solidFill>
              </a:rPr>
              <a:t>Prior distribution </a:t>
            </a:r>
            <a:r>
              <a:rPr lang="en-US" sz="2000" dirty="0"/>
              <a:t>over ghost location: P(G)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Let’s say this is uniform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Sensor reading model: P(R | G)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Given: we know what our sensors do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R = reading color measured at (1,1)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dirty="0"/>
              <a:t>E.g. P(R = yellow | G=(1,1)) = 0.1</a:t>
            </a:r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 can calculate the </a:t>
            </a:r>
            <a:r>
              <a:rPr lang="en-US" sz="2400" dirty="0">
                <a:solidFill>
                  <a:srgbClr val="C00000"/>
                </a:solidFill>
              </a:rPr>
              <a:t>posterior distribution</a:t>
            </a:r>
            <a:r>
              <a:rPr lang="en-US" sz="2400" dirty="0"/>
              <a:t> P(</a:t>
            </a:r>
            <a:r>
              <a:rPr lang="en-US" sz="2400" dirty="0" err="1"/>
              <a:t>G|r</a:t>
            </a:r>
            <a:r>
              <a:rPr lang="en-US" sz="2400" dirty="0"/>
              <a:t>) over ghost locations given a reading using Bayes’ rule: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44F41641-2E10-854E-BF8D-1E9A9C0E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874" y="1118806"/>
            <a:ext cx="243205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txp_fig">
            <a:extLst>
              <a:ext uri="{FF2B5EF4-FFF2-40B4-BE49-F238E27FC236}">
                <a16:creationId xmlns:a16="http://schemas.microsoft.com/office/drawing/2014/main" id="{A553FAD5-9708-6541-95BB-9C51F588E1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740" y="5243923"/>
            <a:ext cx="294005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303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Inference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</a:t>
            </a:fld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9778476-9089-2E4C-9F51-BE41B133E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423" y="932571"/>
            <a:ext cx="3901072" cy="3756660"/>
          </a:xfrm>
        </p:spPr>
        <p:txBody>
          <a:bodyPr/>
          <a:lstStyle/>
          <a:p>
            <a:r>
              <a:rPr lang="en-US" sz="2400" dirty="0"/>
              <a:t>A ghost is in the grid somewhere</a:t>
            </a:r>
          </a:p>
          <a:p>
            <a:r>
              <a:rPr lang="en-US" sz="2400" dirty="0"/>
              <a:t>Sensor readings tell how close a square is to the ghost</a:t>
            </a:r>
          </a:p>
          <a:p>
            <a:pPr lvl="1"/>
            <a:r>
              <a:rPr lang="en-US" sz="2000" dirty="0"/>
              <a:t>On the ghost: red</a:t>
            </a:r>
          </a:p>
          <a:p>
            <a:pPr lvl="1"/>
            <a:r>
              <a:rPr lang="en-US" sz="2000" dirty="0"/>
              <a:t>1 or 2 away: orange</a:t>
            </a:r>
          </a:p>
          <a:p>
            <a:pPr lvl="1"/>
            <a:r>
              <a:rPr lang="en-US" sz="2000" dirty="0"/>
              <a:t>3 or 4 away: yellow</a:t>
            </a:r>
          </a:p>
          <a:p>
            <a:pPr lvl="1"/>
            <a:r>
              <a:rPr lang="en-US" sz="2000" dirty="0"/>
              <a:t>5+ away: green</a:t>
            </a:r>
          </a:p>
        </p:txBody>
      </p:sp>
      <p:pic>
        <p:nvPicPr>
          <p:cNvPr id="20" name="Picture 2" descr="\\.host\Shared Folders\Shared with PC\ghostbusters.png">
            <a:extLst>
              <a:ext uri="{FF2B5EF4-FFF2-40B4-BE49-F238E27FC236}">
                <a16:creationId xmlns:a16="http://schemas.microsoft.com/office/drawing/2014/main" id="{A98D1419-3779-394B-83CC-D83CA6AC6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198" y="1164879"/>
            <a:ext cx="444817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1" name="Group 242">
            <a:extLst>
              <a:ext uri="{FF2B5EF4-FFF2-40B4-BE49-F238E27FC236}">
                <a16:creationId xmlns:a16="http://schemas.microsoft.com/office/drawing/2014/main" id="{64BB9253-B44B-204D-A9DA-6DC5BE8A1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988912"/>
              </p:ext>
            </p:extLst>
          </p:nvPr>
        </p:nvGraphicFramePr>
        <p:xfrm>
          <a:off x="1609707" y="5227392"/>
          <a:ext cx="7367588" cy="792408"/>
        </p:xfrm>
        <a:graphic>
          <a:graphicData uri="http://schemas.openxmlformats.org/drawingml/2006/table">
            <a:tbl>
              <a:tblPr/>
              <a:tblGrid>
                <a:gridCol w="1841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18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P(red | 3)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P(orange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P(yellow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P(green | 3)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08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0.05</a:t>
                      </a:r>
                    </a:p>
                  </a:txBody>
                  <a:tcPr marL="91435" marR="91435" marT="45702" marB="4570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5" marR="91435" marT="45702" marB="4570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1861F545-816B-F340-84FF-ABBD7D0067FA}"/>
              </a:ext>
            </a:extLst>
          </p:cNvPr>
          <p:cNvSpPr txBox="1"/>
          <p:nvPr/>
        </p:nvSpPr>
        <p:spPr>
          <a:xfrm>
            <a:off x="1468419" y="4600330"/>
            <a:ext cx="8194675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400" dirty="0">
                <a:latin typeface="Calibri" pitchFamily="34" charset="0"/>
                <a:cs typeface="Calibri" pitchFamily="34" charset="0"/>
              </a:rPr>
              <a:t>  Sensors are noisy, but we know P(Color | Distance)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400" dirty="0">
              <a:solidFill>
                <a:schemeClr val="accent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779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Uncertainty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B69ECCA-6A89-8B4C-A59E-D4BA1E8A94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67676" y="1500583"/>
            <a:ext cx="6689285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General situation:</a:t>
            </a:r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Observed variables (evidence)</a:t>
            </a:r>
            <a:r>
              <a:rPr lang="en-US" sz="2000" dirty="0"/>
              <a:t>: Agent knows certain things about the state of the world (e.g., sensor readings or symptoms)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Unobserved variables</a:t>
            </a:r>
            <a:r>
              <a:rPr lang="en-US" sz="2000" dirty="0"/>
              <a:t>: Agent needs to reason about other aspects (e.g. where an object is or what disease is present)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b="1" dirty="0"/>
              <a:t>Model</a:t>
            </a:r>
            <a:r>
              <a:rPr lang="en-US" sz="2000" dirty="0"/>
              <a:t>: Agent knows something about how the known variables relate to the unknown variables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 lvl="6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Probabilistic reasoning gives us a framework for managing our beliefs and knowledge</a:t>
            </a:r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2B4B2661-612C-CE47-9F0E-3B1E9E7BE4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240373"/>
              </p:ext>
            </p:extLst>
          </p:nvPr>
        </p:nvGraphicFramePr>
        <p:xfrm>
          <a:off x="8564832" y="1106871"/>
          <a:ext cx="1643127" cy="1643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hoto Editor Photo" r:id="rId3" imgW="2430476" imgH="2430476" progId="MSPhotoEd.3">
                  <p:embed/>
                </p:oleObj>
              </mc:Choice>
              <mc:Fallback>
                <p:oleObj name="Photo Editor Photo" r:id="rId3" imgW="2430476" imgH="2430476" progId="MSPhotoEd.3">
                  <p:embed/>
                  <p:pic>
                    <p:nvPicPr>
                      <p:cNvPr id="10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64832" y="1106871"/>
                        <a:ext cx="1643127" cy="16431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8F56DB5-AC79-FE4C-8AD7-BC9A11147D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69051"/>
              </p:ext>
            </p:extLst>
          </p:nvPr>
        </p:nvGraphicFramePr>
        <p:xfrm>
          <a:off x="8542273" y="2864503"/>
          <a:ext cx="1688247" cy="1688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hoto Editor Photo" r:id="rId5" imgW="2491956" imgH="2491956" progId="MSPhotoEd.3">
                  <p:embed/>
                </p:oleObj>
              </mc:Choice>
              <mc:Fallback>
                <p:oleObj name="Photo Editor Photo" r:id="rId5" imgW="2491956" imgH="2491956" progId="MSPhotoEd.3">
                  <p:embed/>
                  <p:pic>
                    <p:nvPicPr>
                      <p:cNvPr id="102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0000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42273" y="2864503"/>
                        <a:ext cx="1688247" cy="16882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13">
            <a:extLst>
              <a:ext uri="{FF2B5EF4-FFF2-40B4-BE49-F238E27FC236}">
                <a16:creationId xmlns:a16="http://schemas.microsoft.com/office/drawing/2014/main" id="{DC3169AB-11D5-5447-84E8-9C6857639F0B}"/>
              </a:ext>
            </a:extLst>
          </p:cNvPr>
          <p:cNvGrpSpPr>
            <a:grpSpLocks/>
          </p:cNvGrpSpPr>
          <p:nvPr/>
        </p:nvGrpSpPr>
        <p:grpSpPr bwMode="auto">
          <a:xfrm>
            <a:off x="8534335" y="4661798"/>
            <a:ext cx="1695767" cy="1641619"/>
            <a:chOff x="4027" y="3172"/>
            <a:chExt cx="902" cy="880"/>
          </a:xfrm>
        </p:grpSpPr>
        <p:graphicFrame>
          <p:nvGraphicFramePr>
            <p:cNvPr id="12" name="Object 8">
              <a:extLst>
                <a:ext uri="{FF2B5EF4-FFF2-40B4-BE49-F238E27FC236}">
                  <a16:creationId xmlns:a16="http://schemas.microsoft.com/office/drawing/2014/main" id="{8F9B3F7B-1627-D145-93F6-FFE538502CC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9740335"/>
                </p:ext>
              </p:extLst>
            </p:nvPr>
          </p:nvGraphicFramePr>
          <p:xfrm>
            <a:off x="4043" y="3172"/>
            <a:ext cx="886" cy="8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0" name="Photo Editor Photo" r:id="rId7" imgW="2461473" imgH="2446232" progId="MSPhotoEd.3">
                    <p:embed/>
                  </p:oleObj>
                </mc:Choice>
                <mc:Fallback>
                  <p:oleObj name="Photo Editor Photo" r:id="rId7" imgW="2461473" imgH="2446232" progId="MSPhotoEd.3">
                    <p:embed/>
                    <p:pic>
                      <p:nvPicPr>
                        <p:cNvPr id="1028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>
                                <a:alpha val="0"/>
                              </a:srgbClr>
                            </a:clrTo>
                          </a:clrChange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3" y="3172"/>
                          <a:ext cx="886" cy="8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9973E3A-5B3E-9449-A291-DD3249D1C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143" r="62584" b="-1559"/>
            <a:stretch>
              <a:fillRect/>
            </a:stretch>
          </p:blipFill>
          <p:spPr bwMode="auto">
            <a:xfrm>
              <a:off x="4027" y="3643"/>
              <a:ext cx="336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03824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Random Variables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C55AFC6-8480-6F4F-8EA0-22526CA882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0045" y="927731"/>
            <a:ext cx="7669413" cy="4729164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 random variable is some aspect of the world about which we (may) have uncertainty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= Is it raining?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= Is it hot or cold?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= How long will it take to drive to work?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= Where is the ghost?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We denote random variables with capital letters</a:t>
            </a:r>
          </a:p>
          <a:p>
            <a:pPr lvl="2">
              <a:lnSpc>
                <a:spcPct val="90000"/>
              </a:lnSpc>
            </a:pPr>
            <a:endParaRPr lang="en-US" sz="16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Like variables in a CSP, random variables have domains</a:t>
            </a:r>
          </a:p>
          <a:p>
            <a:pPr lvl="8">
              <a:lnSpc>
                <a:spcPct val="90000"/>
              </a:lnSpc>
            </a:pPr>
            <a:endParaRPr lang="en-US" sz="12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R in {true, false}   (often write as {+r, </a:t>
            </a:r>
            <a:r>
              <a:rPr lang="en-US" sz="2000" dirty="0">
                <a:sym typeface="Symbol" pitchFamily="18" charset="2"/>
              </a:rPr>
              <a:t>-</a:t>
            </a:r>
            <a:r>
              <a:rPr lang="en-US" sz="2000" dirty="0"/>
              <a:t>r})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 in {hot, cold}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 in [0, </a:t>
            </a:r>
            <a:r>
              <a:rPr lang="en-US" sz="2000" dirty="0">
                <a:sym typeface="Symbol" pitchFamily="18" charset="2"/>
              </a:rPr>
              <a:t>)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 in possible locations, maybe {(0,0), (0,1), …}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76390-9C72-0D4F-B241-256003A58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852" y="838200"/>
            <a:ext cx="4094076" cy="412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3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Probability Distributions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672D7E9-FA9D-7544-A156-92639C74A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098" y="1304126"/>
            <a:ext cx="6882626" cy="4706149"/>
          </a:xfrm>
        </p:spPr>
        <p:txBody>
          <a:bodyPr/>
          <a:lstStyle/>
          <a:p>
            <a:r>
              <a:rPr lang="en-US" sz="2400" dirty="0"/>
              <a:t>Associate a probability with each value</a:t>
            </a:r>
          </a:p>
          <a:p>
            <a:endParaRPr lang="en-US" sz="2400" dirty="0"/>
          </a:p>
          <a:p>
            <a:pPr lvl="1"/>
            <a:r>
              <a:rPr lang="en-US" sz="2000" dirty="0"/>
              <a:t>Temperature: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  <p:graphicFrame>
        <p:nvGraphicFramePr>
          <p:cNvPr id="6" name="Group 56">
            <a:extLst>
              <a:ext uri="{FF2B5EF4-FFF2-40B4-BE49-F238E27FC236}">
                <a16:creationId xmlns:a16="http://schemas.microsoft.com/office/drawing/2014/main" id="{E50B7BDA-5FA1-174F-8948-EF929F903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833392"/>
              </p:ext>
            </p:extLst>
          </p:nvPr>
        </p:nvGraphicFramePr>
        <p:xfrm>
          <a:off x="3527323" y="3884723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Picture 91" descr="txp_fig">
            <a:extLst>
              <a:ext uri="{FF2B5EF4-FFF2-40B4-BE49-F238E27FC236}">
                <a16:creationId xmlns:a16="http://schemas.microsoft.com/office/drawing/2014/main" id="{CE3CC9D4-2235-F149-AD07-EEFAAADD216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498" y="3506898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Group 70">
            <a:extLst>
              <a:ext uri="{FF2B5EF4-FFF2-40B4-BE49-F238E27FC236}">
                <a16:creationId xmlns:a16="http://schemas.microsoft.com/office/drawing/2014/main" id="{E7CB975B-9BCD-B34F-83AC-1A0598F6F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0264516"/>
              </p:ext>
            </p:extLst>
          </p:nvPr>
        </p:nvGraphicFramePr>
        <p:xfrm>
          <a:off x="9748222" y="3636086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2" name="Picture 90" descr="txp_fig">
            <a:extLst>
              <a:ext uri="{FF2B5EF4-FFF2-40B4-BE49-F238E27FC236}">
                <a16:creationId xmlns:a16="http://schemas.microsoft.com/office/drawing/2014/main" id="{2EA9326E-EDFA-6C4C-8D3D-1823D2B49B4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709" y="3189898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A854D7-C43A-E043-80AC-594B582145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9" y="3235290"/>
            <a:ext cx="2544888" cy="23829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4FA39C-1831-FE40-A3A0-B62986EC3C5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094" y="3352677"/>
            <a:ext cx="3211282" cy="2140854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80A367-47AE-DF45-8409-7C6011E60A58}"/>
              </a:ext>
            </a:extLst>
          </p:cNvPr>
          <p:cNvSpPr txBox="1">
            <a:spLocks/>
          </p:cNvSpPr>
          <p:nvPr/>
        </p:nvSpPr>
        <p:spPr bwMode="auto">
          <a:xfrm>
            <a:off x="6399477" y="1244840"/>
            <a:ext cx="4709342" cy="156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pPr lvl="1"/>
            <a:r>
              <a:rPr lang="en-US" sz="2000" dirty="0"/>
              <a:t>Weather: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lvl="3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18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Probability Distributions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1EE70C-6B20-9042-A208-A3C805E2A919}"/>
              </a:ext>
            </a:extLst>
          </p:cNvPr>
          <p:cNvSpPr txBox="1">
            <a:spLocks/>
          </p:cNvSpPr>
          <p:nvPr/>
        </p:nvSpPr>
        <p:spPr bwMode="auto">
          <a:xfrm>
            <a:off x="7517598" y="1500630"/>
            <a:ext cx="4535502" cy="3137521"/>
          </a:xfrm>
          <a:prstGeom prst="rect">
            <a:avLst/>
          </a:prstGeom>
          <a:noFill/>
          <a:ln w="349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3200">
                <a:solidFill>
                  <a:schemeClr val="accent2"/>
                </a:solidFill>
                <a:latin typeface="Calibri" pitchFamily="34" charset="0"/>
                <a:ea typeface="+mn-ea"/>
                <a:cs typeface="+mn-cs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400" dirty="0"/>
              <a:t>	Shorthand notation: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OK </a:t>
            </a:r>
            <a:r>
              <a:rPr lang="en-US" sz="2400" i="1" dirty="0"/>
              <a:t>if</a:t>
            </a:r>
            <a:r>
              <a:rPr lang="en-US" sz="2400" dirty="0"/>
              <a:t> all domain entries are unique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7BBD24-E160-5D42-92EA-A3C49947E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193" y="1054772"/>
            <a:ext cx="6882626" cy="4706149"/>
          </a:xfrm>
        </p:spPr>
        <p:txBody>
          <a:bodyPr>
            <a:normAutofit/>
          </a:bodyPr>
          <a:lstStyle/>
          <a:p>
            <a:r>
              <a:rPr lang="en-US" sz="2400" dirty="0"/>
              <a:t>Unobserved random variables have distributions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A distribution is a TABLE of probabilities of values</a:t>
            </a:r>
          </a:p>
          <a:p>
            <a:pPr lvl="8"/>
            <a:endParaRPr lang="en-US" sz="1200" dirty="0"/>
          </a:p>
          <a:p>
            <a:r>
              <a:rPr lang="en-US" sz="2400" dirty="0"/>
              <a:t>A probability (lower case value) is a single number</a:t>
            </a:r>
          </a:p>
        </p:txBody>
      </p:sp>
      <p:graphicFrame>
        <p:nvGraphicFramePr>
          <p:cNvPr id="8" name="Group 56">
            <a:extLst>
              <a:ext uri="{FF2B5EF4-FFF2-40B4-BE49-F238E27FC236}">
                <a16:creationId xmlns:a16="http://schemas.microsoft.com/office/drawing/2014/main" id="{FB59AEA6-6748-0940-944C-1C8C742EE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779239"/>
              </p:ext>
            </p:extLst>
          </p:nvPr>
        </p:nvGraphicFramePr>
        <p:xfrm>
          <a:off x="1360963" y="2216140"/>
          <a:ext cx="1428750" cy="1114425"/>
        </p:xfrm>
        <a:graphic>
          <a:graphicData uri="http://schemas.openxmlformats.org/drawingml/2006/table">
            <a:tbl>
              <a:tblPr/>
              <a:tblGrid>
                <a:gridCol w="85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Picture 91" descr="txp_fig">
            <a:extLst>
              <a:ext uri="{FF2B5EF4-FFF2-40B4-BE49-F238E27FC236}">
                <a16:creationId xmlns:a16="http://schemas.microsoft.com/office/drawing/2014/main" id="{A15005A7-A89F-BC44-A606-7131DAD1328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38" y="1838315"/>
            <a:ext cx="731837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2" name="Group 70">
            <a:extLst>
              <a:ext uri="{FF2B5EF4-FFF2-40B4-BE49-F238E27FC236}">
                <a16:creationId xmlns:a16="http://schemas.microsoft.com/office/drawing/2014/main" id="{66EAAE2D-9967-3845-96A2-1B9A1BEAC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786198"/>
              </p:ext>
            </p:extLst>
          </p:nvPr>
        </p:nvGraphicFramePr>
        <p:xfrm>
          <a:off x="3385502" y="1768631"/>
          <a:ext cx="1922463" cy="1857375"/>
        </p:xfrm>
        <a:graphic>
          <a:graphicData uri="http://schemas.openxmlformats.org/drawingml/2006/table">
            <a:tbl>
              <a:tblPr/>
              <a:tblGrid>
                <a:gridCol w="11534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0.6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fog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meteor</a:t>
                      </a:r>
                    </a:p>
                  </a:txBody>
                  <a:tcPr marL="91437" marR="9143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0.0</a:t>
                      </a:r>
                    </a:p>
                  </a:txBody>
                  <a:tcPr marL="91437" marR="9143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Picture 90" descr="txp_fig">
            <a:extLst>
              <a:ext uri="{FF2B5EF4-FFF2-40B4-BE49-F238E27FC236}">
                <a16:creationId xmlns:a16="http://schemas.microsoft.com/office/drawing/2014/main" id="{1626E8F8-58CC-FE45-969D-39F98F62388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283" y="1427874"/>
            <a:ext cx="8509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txp_fig">
            <a:extLst>
              <a:ext uri="{FF2B5EF4-FFF2-40B4-BE49-F238E27FC236}">
                <a16:creationId xmlns:a16="http://schemas.microsoft.com/office/drawing/2014/main" id="{A12FBE76-1031-544A-B4FF-0E12413071D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337" y="4934300"/>
            <a:ext cx="3333109" cy="34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txp_fig.png">
            <a:extLst>
              <a:ext uri="{FF2B5EF4-FFF2-40B4-BE49-F238E27FC236}">
                <a16:creationId xmlns:a16="http://schemas.microsoft.com/office/drawing/2014/main" id="{C09ABF25-6A4C-164E-A93F-5F4CEE0B0F2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3512" y="5803228"/>
            <a:ext cx="2583980" cy="2987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6" name="Picture 15" descr="txp_fig.png">
            <a:extLst>
              <a:ext uri="{FF2B5EF4-FFF2-40B4-BE49-F238E27FC236}">
                <a16:creationId xmlns:a16="http://schemas.microsoft.com/office/drawing/2014/main" id="{DBA4BEE1-73EF-5840-913B-FD3DB4988BC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0876" y="5699835"/>
            <a:ext cx="2492511" cy="5671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7" name="Picture 16" descr="txp_fig.png">
            <a:extLst>
              <a:ext uri="{FF2B5EF4-FFF2-40B4-BE49-F238E27FC236}">
                <a16:creationId xmlns:a16="http://schemas.microsoft.com/office/drawing/2014/main" id="{8532A017-D752-494C-9E98-B083DC9AF10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3848" y="3327456"/>
            <a:ext cx="3627379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8" name="Picture 17" descr="txp_fig.png">
            <a:extLst>
              <a:ext uri="{FF2B5EF4-FFF2-40B4-BE49-F238E27FC236}">
                <a16:creationId xmlns:a16="http://schemas.microsoft.com/office/drawing/2014/main" id="{5FE0657C-EBE5-134F-BB04-12A596BEE99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13387" y="2289137"/>
            <a:ext cx="3179555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9" name="Picture 18" descr="txp_fig.png">
            <a:extLst>
              <a:ext uri="{FF2B5EF4-FFF2-40B4-BE49-F238E27FC236}">
                <a16:creationId xmlns:a16="http://schemas.microsoft.com/office/drawing/2014/main" id="{858D5002-5315-3540-8A07-D70B6A9F796D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10015" y="2815765"/>
            <a:ext cx="3373612" cy="2985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20" name="Picture 19" descr="txp_fig.png">
            <a:extLst>
              <a:ext uri="{FF2B5EF4-FFF2-40B4-BE49-F238E27FC236}">
                <a16:creationId xmlns:a16="http://schemas.microsoft.com/office/drawing/2014/main" id="{AB68D75C-34DA-9A4C-AAC6-3E1B8FF729B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66830" y="3922124"/>
            <a:ext cx="328405" cy="597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1F33297-3000-4347-95CF-4C29BF3F4C01}"/>
              </a:ext>
            </a:extLst>
          </p:cNvPr>
          <p:cNvSpPr txBox="1">
            <a:spLocks/>
          </p:cNvSpPr>
          <p:nvPr/>
        </p:nvSpPr>
        <p:spPr>
          <a:xfrm>
            <a:off x="237332" y="5767107"/>
            <a:ext cx="6882626" cy="3710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Must have:                                                 and</a:t>
            </a:r>
          </a:p>
        </p:txBody>
      </p:sp>
    </p:spTree>
    <p:extLst>
      <p:ext uri="{BB962C8B-B14F-4D97-AF65-F5344CB8AC3E}">
        <p14:creationId xmlns:p14="http://schemas.microsoft.com/office/powerpoint/2010/main" val="230127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Joint Distributions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10C0674-2EDD-1F46-AA46-6FEADD3A080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1314" y="1339380"/>
            <a:ext cx="7924642" cy="511222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</a:t>
            </a:r>
            <a:r>
              <a:rPr lang="en-US" sz="2400" i="1" dirty="0"/>
              <a:t>joint distribution</a:t>
            </a:r>
            <a:r>
              <a:rPr lang="en-US" sz="2400" dirty="0"/>
              <a:t> over a set of random variables: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specifies a real number for each assignment (or </a:t>
            </a:r>
            <a:r>
              <a:rPr lang="en-US" sz="2400" i="1" dirty="0"/>
              <a:t>outcome</a:t>
            </a:r>
            <a:r>
              <a:rPr lang="en-US" sz="2400" dirty="0"/>
              <a:t>): </a:t>
            </a:r>
          </a:p>
          <a:p>
            <a:pPr lvl="2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lvl="5">
              <a:lnSpc>
                <a:spcPct val="80000"/>
              </a:lnSpc>
            </a:pPr>
            <a:endParaRPr lang="en-US" sz="12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Must obey: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Size of distribution if n variables with domain sizes d?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For all but the smallest distributions, impractical to write out!</a:t>
            </a:r>
          </a:p>
        </p:txBody>
      </p:sp>
      <p:pic>
        <p:nvPicPr>
          <p:cNvPr id="6" name="Picture 4" descr="txp_fig">
            <a:extLst>
              <a:ext uri="{FF2B5EF4-FFF2-40B4-BE49-F238E27FC236}">
                <a16:creationId xmlns:a16="http://schemas.microsoft.com/office/drawing/2014/main" id="{43B257B9-B2A9-9C49-82CA-23CEB7E4315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61" y="1416259"/>
            <a:ext cx="18034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txp_fig.png">
            <a:extLst>
              <a:ext uri="{FF2B5EF4-FFF2-40B4-BE49-F238E27FC236}">
                <a16:creationId xmlns:a16="http://schemas.microsoft.com/office/drawing/2014/main" id="{F0C6A572-49C2-514E-A57D-BB835480547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0005" y="2111118"/>
            <a:ext cx="4867275" cy="2986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="" xmlns:a14="http://schemas.microsoft.com/office/drawing/2010/main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="" xmlns:a14="http://schemas.microsoft.com/office/drawing/2010/main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0" name="Picture 11" descr="txp_fig">
            <a:extLst>
              <a:ext uri="{FF2B5EF4-FFF2-40B4-BE49-F238E27FC236}">
                <a16:creationId xmlns:a16="http://schemas.microsoft.com/office/drawing/2014/main" id="{AF6BE690-00E9-D843-808C-47EE44594AE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17" y="2660187"/>
            <a:ext cx="2445348" cy="328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txp_fig">
            <a:extLst>
              <a:ext uri="{FF2B5EF4-FFF2-40B4-BE49-F238E27FC236}">
                <a16:creationId xmlns:a16="http://schemas.microsoft.com/office/drawing/2014/main" id="{F4E9DCC0-47FA-464A-8B9A-6E9DCED4FD5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322" y="3466178"/>
            <a:ext cx="28368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 descr="txp_fig">
            <a:extLst>
              <a:ext uri="{FF2B5EF4-FFF2-40B4-BE49-F238E27FC236}">
                <a16:creationId xmlns:a16="http://schemas.microsoft.com/office/drawing/2014/main" id="{E047007C-ADC4-814B-9DDA-400A9556B78F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657" y="4149570"/>
            <a:ext cx="4359275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Group 46">
            <a:extLst>
              <a:ext uri="{FF2B5EF4-FFF2-40B4-BE49-F238E27FC236}">
                <a16:creationId xmlns:a16="http://schemas.microsoft.com/office/drawing/2014/main" id="{43A090DB-7B8F-5C46-B09F-A29E71AB8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950093"/>
              </p:ext>
            </p:extLst>
          </p:nvPr>
        </p:nvGraphicFramePr>
        <p:xfrm>
          <a:off x="8747249" y="3210126"/>
          <a:ext cx="2354953" cy="1981200"/>
        </p:xfrm>
        <a:graphic>
          <a:graphicData uri="http://schemas.openxmlformats.org/drawingml/2006/table">
            <a:tbl>
              <a:tblPr/>
              <a:tblGrid>
                <a:gridCol w="7766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7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W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hot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sun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925"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cold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rain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1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  <a:cs typeface="Calibri" pitchFamily="34" charset="0"/>
                        </a:rPr>
                        <a:t>0.3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5" name="Picture 14" descr="txp_fig">
            <a:extLst>
              <a:ext uri="{FF2B5EF4-FFF2-40B4-BE49-F238E27FC236}">
                <a16:creationId xmlns:a16="http://schemas.microsoft.com/office/drawing/2014/main" id="{B716E9D2-6BAD-6E42-863E-48B3A6C461B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182" y="2742947"/>
            <a:ext cx="117951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21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cold) = P(T = cold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6"/>
  <p:tag name="PICTUREFILESIZE" val="104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ldots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1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{X_1, X_2, \ldots X_n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=x_1, X_2=x_2, \ldots X_n=x_n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6"/>
  <p:tag name="PICTUREFILESIZE" val="1302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P(x_1, x_2, \ldots x_n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49"/>
  <p:tag name="PICTUREFILESIZE" val="697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\ge 0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874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(x_1, x_2, \ldots x_n)} P(x_1, x_2, \ldots x_n) = 1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1611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E) = \sum_{(x_1 \ldots x_n) \in E}P(x_1 \ldots x_n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91"/>
  <p:tag name="PICTUREFILESIZE" val="1623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 = \sum_{s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3"/>
  <p:tag name="PICTUREFILESIZE" val="98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s) = \sum_{t} P(t, 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934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= x_1) = \sum_{x_2} P(X_1 = x_1, X_2 = x_2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83"/>
  <p:tag name="PICTUREFILESIZE" val="1913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 = \sum_{y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1117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3"/>
  <p:tag name="PICTUREFILESIZE" val="32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T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273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= \sum_{x} 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1"/>
  <p:tag name="PICTUREFILESIZE" val="1045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1"/>
  <p:tag name="PICTUREFILESIZE" val="300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a | b) = \frac{P(a, b)}{P(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59"/>
  <p:tag name="PICTUREFILESIZE" val="1248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s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9"/>
  <p:tag name="PICTUREFILESIZE" val="874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=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5}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6"/>
  <p:tag name="PICTUREFILESIZE" val="365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5"/>
  <p:tag name="PICTUREFILESIZE" val="169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P(W = s ,T = c) + P(W = r,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78"/>
  <p:tag name="PICTUREFILESIZE" val="1365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2 + 0.3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430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0.5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4"/>
  <p:tag name="PICTUREFILESIZE" val="181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ho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9"/>
  <p:tag name="PICTUREFILESIZE" val="724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 = cold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45"/>
  <p:tag name="PICTUREFILESIZE" val="749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|T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5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4"/>
  <p:tag name="PICTUREFILESIZE" val="708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ain) = 0.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1"/>
  <p:tag name="PICTUREFILESIZE" val="827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&#10;\documentclass{slides}\pagestyle{empty}&#10;&#10;\begin{document}&#10;\[&#10;P(W=s | T= c ) = &#10;\]&#10;\end{document}&#10;"/>
  <p:tag name="FILENAME" val="txp_fig"/>
  <p:tag name="FORMAT" val="pngmono"/>
  <p:tag name="RES" val="1200"/>
  <p:tag name="BLEND" val="0"/>
  <p:tag name="TRANSPARENT" val="1"/>
  <p:tag name="TBUG" val="0"/>
  <p:tag name="ALLOWFS" val="0"/>
  <p:tag name="ORIGWIDTH" val="184"/>
  <p:tag name="PICTUREFILESIZE" val="722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W = s, T=c) + P(W = r, 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44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 \ \, P(X=x) \ge 0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3"/>
  <p:tag name="PICTUREFILESIZE" val="844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s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0"/>
  <p:tag name="PICTUREFILESIZE" val="1179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2}{0.2 + 0.3} = 0.4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15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=r | T=c) = ???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0"/>
  <p:tag name="PICTUREFILESIZE" val="859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W = s, T=c) + P(W = r, 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2"/>
  <p:tag name="PICTUREFILESIZE" val="2227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P(W = r ,T = c)}{P(T = c)}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1162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= \frac{0.3}{0.2 + 0.3} = 0.6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8"/>
  <p:tag name="PICTUREFILESIZE" val="966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T,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9"/>
  <p:tag name="PICTUREFILESIZE" val="458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 | T = c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569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c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5"/>
  <p:tag name="PICTUREFILESIZE" val="453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_1 | x_2) = \frac{P(x_1, x_2)}{P(x_2)} = \frac{P(x_1, x_2)}{\sum_{x_1} P(x_1, x_2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74"/>
  <p:tag name="PICTUREFILESIZE" val="2950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x P(X=x) = 1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7"/>
  <p:tag name="PICTUREFILESIZE" val="888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, Y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77"/>
  <p:tag name="PICTUREFILESIZE" val="4525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E_1 \ldots E_k = e_1 \ldots e_k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5"/>
  <p:tag name="PICTUREFILESIZE" val="609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"/>
  <p:tag name="PICTUREFILESIZE" val="148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1 \ldots H_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2327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Q | e_1 \ldots e_k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8"/>
  <p:tag name="PICTUREFILESIZE" val="678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Q, e_1 \ldots e_k) =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57"/>
  <p:tag name="PICTUREFILESIZE" val="7089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sum_{h_1 \ldots h_r} P(Q, h_1 \ldots h_r, e_1 \ldots e_k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1"/>
  <p:tag name="PICTUREFILESIZE" val="1551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1, X_2, \ldots X_n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1"/>
  <p:tag name="PICTUREFILESIZE" val="625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Z = \sum_{q}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97"/>
  <p:tag name="PICTUREFILESIZE" val="825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rain) = P(W=rain),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43"/>
  <p:tag name="PICTUREFILESIZE" val="11947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&#10;&#10;\pagestyle{empty}&#10;&#10;\begin{document}&#10;\[&#10;P( Q | e_1 \cdots e_k )  = \frac{1}{Z}  P(Q, e_1 \cdots e_k)&#10;\]&#10;\end{document}"/>
  <p:tag name="FILENAME" val="TP_tmp"/>
  <p:tag name="FORMAT" val="png16m"/>
  <p:tag name="RES" val="1200"/>
  <p:tag name="BLEND" val="0"/>
  <p:tag name="TRANSPARENT" val="0"/>
  <p:tag name="TBUG" val="0"/>
  <p:tag name="ALLOWFS" val="0"/>
  <p:tag name="ORIGWIDTH" val="144"/>
  <p:tag name="PICTUREFILESIZE" val="962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x, y)}{P(y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64"/>
  <p:tag name="PICTUREFILESIZE" val="1314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,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3"/>
  <p:tag name="PICTUREFILESIZE" val="486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y) P(x|y) = P(x, y) 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07"/>
  <p:tag name="PICTUREFILESIZE" val="1125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x_3) = P(x_1) P(x_2 | x_1) P(x_3|x_1,x_2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15"/>
  <p:tag name="PICTUREFILESIZE" val="20588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x_1, x_2, \ldots x_n) = \prod_i P(x_i | x_1 \ldots x_{i-1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61"/>
  <p:tag name="PICTUREFILESIZE" val="1668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, y) = P(x | y) P(y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8"/>
  <p:tag name="PICTUREFILESIZE" val="1045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&#10;\[&#10;P(hot) = P(T = hot),  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3"/>
  <p:tag name="PICTUREFILESIZE" val="965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 | y) = \frac{P(y | x)}{P(y)}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7"/>
  <p:tag name="PICTUREFILESIZE" val="1633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= P(y | x) P(x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35"/>
  <p:tag name="PICTUREFILESIZE" val="694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D| 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479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W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7"/>
  <p:tag name="PICTUREFILESIZE" val="349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g | r) \propto P(r | g) P(g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97"/>
  <p:tag name="PICTUREFILESIZE" val="1168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47967</TotalTime>
  <Words>1891</Words>
  <Application>Microsoft Macintosh PowerPoint</Application>
  <PresentationFormat>Widescreen</PresentationFormat>
  <Paragraphs>824</Paragraphs>
  <Slides>34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Wingdings</vt:lpstr>
      <vt:lpstr>Office Theme</vt:lpstr>
      <vt:lpstr>Photo Editor Photo</vt:lpstr>
      <vt:lpstr>Artificial  Intelligence</vt:lpstr>
      <vt:lpstr>AI Roadmap</vt:lpstr>
      <vt:lpstr>Plan for Today</vt:lpstr>
      <vt:lpstr>Inference</vt:lpstr>
      <vt:lpstr>Uncertainty</vt:lpstr>
      <vt:lpstr>Random Variables</vt:lpstr>
      <vt:lpstr>Probability Distributions</vt:lpstr>
      <vt:lpstr>Probability Distributions</vt:lpstr>
      <vt:lpstr>Joint Distributions</vt:lpstr>
      <vt:lpstr>Probabilistic Models</vt:lpstr>
      <vt:lpstr>Events</vt:lpstr>
      <vt:lpstr>Quiz</vt:lpstr>
      <vt:lpstr>Marginal Distributions</vt:lpstr>
      <vt:lpstr>Quiz: Marginal Distributions</vt:lpstr>
      <vt:lpstr>Conditional Probabilities</vt:lpstr>
      <vt:lpstr>Quiz: Conditional Probabilities</vt:lpstr>
      <vt:lpstr>Conditional Distributions</vt:lpstr>
      <vt:lpstr>Normalization Trick</vt:lpstr>
      <vt:lpstr>Normalization Trick</vt:lpstr>
      <vt:lpstr>Normalization Trick</vt:lpstr>
      <vt:lpstr>Quiz: Normalization Trick</vt:lpstr>
      <vt:lpstr>To Normalize</vt:lpstr>
      <vt:lpstr>Probabilistic Inference</vt:lpstr>
      <vt:lpstr>Inference by Enumeration</vt:lpstr>
      <vt:lpstr>Inference by Enumeration</vt:lpstr>
      <vt:lpstr>Inference by Enumeration</vt:lpstr>
      <vt:lpstr>The Product Rule</vt:lpstr>
      <vt:lpstr>The Product Rule</vt:lpstr>
      <vt:lpstr>The Chain Rule</vt:lpstr>
      <vt:lpstr>Bayes Rule</vt:lpstr>
      <vt:lpstr>Bayes' Rule</vt:lpstr>
      <vt:lpstr>Inference with Bayes' Rule</vt:lpstr>
      <vt:lpstr>Quiz: Bayes' Rule</vt:lpstr>
      <vt:lpstr>Ghostbusters, Revisited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Molloy, Kevin Patrick - molloykp</dc:creator>
  <cp:lastModifiedBy>Molloy, Kevin Patrick - molloykp</cp:lastModifiedBy>
  <cp:revision>66</cp:revision>
  <cp:lastPrinted>2021-03-11T11:37:37Z</cp:lastPrinted>
  <dcterms:created xsi:type="dcterms:W3CDTF">2019-01-08T03:10:37Z</dcterms:created>
  <dcterms:modified xsi:type="dcterms:W3CDTF">2021-04-15T01:54:12Z</dcterms:modified>
</cp:coreProperties>
</file>